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269" r:id="rId3"/>
    <p:sldId id="258" r:id="rId4"/>
    <p:sldId id="259" r:id="rId5"/>
    <p:sldId id="260" r:id="rId6"/>
    <p:sldId id="271" r:id="rId7"/>
    <p:sldId id="261" r:id="rId8"/>
    <p:sldId id="262" r:id="rId9"/>
    <p:sldId id="270" r:id="rId10"/>
    <p:sldId id="264" r:id="rId11"/>
    <p:sldId id="265" r:id="rId12"/>
    <p:sldId id="266" r:id="rId13"/>
    <p:sldId id="272" r:id="rId14"/>
    <p:sldId id="267" r:id="rId15"/>
    <p:sldId id="26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BF75A-95AD-47E8-9742-35DDF7DF6D85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0FBBA-A534-4331-9FBD-12BED6E03D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76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0FBBA-A534-4331-9FBD-12BED6E03D30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19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39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39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48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07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66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55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467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8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15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17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30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05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96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28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30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79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86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0F21FC-DEA4-48DE-8CFF-F54495E232ED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0C618E-862C-40C0-9622-17664BEBE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55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eliitproject.eu" TargetMode="External"/><Relationship Id="rId2" Type="http://schemas.openxmlformats.org/officeDocument/2006/relationships/hyperlink" Target="https://ec.europa.eu/growth/tools-databases/elii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iit.ems-carsa.com/" TargetMode="External"/><Relationship Id="rId2" Type="http://schemas.openxmlformats.org/officeDocument/2006/relationships/hyperlink" Target="mailto:info@eliitproject.e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5342" y="2521692"/>
            <a:ext cx="85235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/>
              <a:t>COSME Programı</a:t>
            </a:r>
          </a:p>
          <a:p>
            <a:pPr algn="ctr"/>
            <a:r>
              <a:rPr lang="en-GB" sz="3600" b="1" dirty="0" smtClean="0"/>
              <a:t>ELIIT </a:t>
            </a:r>
            <a:r>
              <a:rPr lang="en-GB" sz="3600" b="1" dirty="0" err="1" smtClean="0"/>
              <a:t>Projesi</a:t>
            </a:r>
            <a:r>
              <a:rPr lang="tr-TR" sz="3600" b="1" dirty="0" smtClean="0"/>
              <a:t> Çağrısı</a:t>
            </a:r>
            <a:r>
              <a:rPr lang="en-GB" dirty="0" smtClean="0"/>
              <a:t> </a:t>
            </a:r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sz="2600" b="1" i="1" dirty="0" err="1" smtClean="0"/>
              <a:t>European</a:t>
            </a:r>
            <a:r>
              <a:rPr lang="en-GB" sz="2600" b="1" i="1" dirty="0" smtClean="0"/>
              <a:t> </a:t>
            </a:r>
            <a:r>
              <a:rPr lang="tr-TR" sz="2600" b="1" i="1" dirty="0" err="1"/>
              <a:t>Lignt</a:t>
            </a:r>
            <a:r>
              <a:rPr lang="en-GB" sz="2600" b="1" i="1" dirty="0"/>
              <a:t> </a:t>
            </a:r>
            <a:r>
              <a:rPr lang="tr-TR" sz="2600" b="1" i="1" dirty="0" err="1"/>
              <a:t>Industries</a:t>
            </a:r>
            <a:r>
              <a:rPr lang="en-GB" sz="2600" b="1" i="1" dirty="0"/>
              <a:t> </a:t>
            </a:r>
            <a:r>
              <a:rPr lang="tr-TR" sz="2600" b="1" i="1" dirty="0" err="1"/>
              <a:t>Innovation</a:t>
            </a:r>
            <a:r>
              <a:rPr lang="en-GB" sz="2600" b="1" i="1" dirty="0"/>
              <a:t> </a:t>
            </a:r>
            <a:r>
              <a:rPr lang="tr-TR" sz="2600" b="1" i="1" dirty="0" err="1"/>
              <a:t>and</a:t>
            </a:r>
            <a:r>
              <a:rPr lang="en-GB" sz="2600" b="1" i="1" dirty="0"/>
              <a:t> </a:t>
            </a:r>
            <a:r>
              <a:rPr lang="tr-TR" sz="2600" b="1" i="1" dirty="0" err="1"/>
              <a:t>Technology</a:t>
            </a:r>
            <a:r>
              <a:rPr lang="tr-TR" sz="2600" b="1" i="1" dirty="0"/>
              <a:t> Project</a:t>
            </a:r>
          </a:p>
          <a:p>
            <a:pPr algn="ctr"/>
            <a:endParaRPr lang="tr-TR" sz="2600" dirty="0"/>
          </a:p>
        </p:txBody>
      </p:sp>
      <p:pic>
        <p:nvPicPr>
          <p:cNvPr id="4" name="Picture 3" descr="Macintosh HD:Users:senakaya:Desktop:Kosgeb Kurumsal Kimlik2 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051" y="439017"/>
            <a:ext cx="2944495" cy="1657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990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95943"/>
            <a:ext cx="10018713" cy="1752599"/>
          </a:xfrm>
        </p:spPr>
        <p:txBody>
          <a:bodyPr>
            <a:normAutofit/>
          </a:bodyPr>
          <a:lstStyle/>
          <a:p>
            <a:r>
              <a:rPr lang="en-GB" sz="3600" b="1" dirty="0" err="1" smtClean="0"/>
              <a:t>Yardım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Masası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ve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Sıkça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Sorulan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Sorular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48542"/>
            <a:ext cx="10018713" cy="3778993"/>
          </a:xfrm>
        </p:spPr>
        <p:txBody>
          <a:bodyPr>
            <a:normAutofit/>
          </a:bodyPr>
          <a:lstStyle/>
          <a:p>
            <a:r>
              <a:rPr lang="en-GB" sz="1800" dirty="0" smtClean="0"/>
              <a:t>ELIIT web </a:t>
            </a:r>
            <a:r>
              <a:rPr lang="en-GB" sz="1800" dirty="0" err="1" smtClean="0"/>
              <a:t>sitesinde</a:t>
            </a:r>
            <a:r>
              <a:rPr lang="en-GB" sz="1800" dirty="0" smtClean="0"/>
              <a:t> </a:t>
            </a:r>
            <a:r>
              <a:rPr lang="en-GB" sz="1800" dirty="0" err="1" smtClean="0"/>
              <a:t>yer</a:t>
            </a:r>
            <a:r>
              <a:rPr lang="en-GB" sz="1800" dirty="0" smtClean="0"/>
              <a:t> </a:t>
            </a:r>
            <a:r>
              <a:rPr lang="en-GB" sz="1800" dirty="0" err="1" smtClean="0"/>
              <a:t>alan</a:t>
            </a:r>
            <a:r>
              <a:rPr lang="en-GB" sz="1800" dirty="0" smtClean="0"/>
              <a:t> APPLY+ </a:t>
            </a:r>
            <a:r>
              <a:rPr lang="en-GB" sz="1800" dirty="0" err="1" smtClean="0"/>
              <a:t>bölümünde</a:t>
            </a:r>
            <a:r>
              <a:rPr lang="en-GB" sz="1800" dirty="0" smtClean="0"/>
              <a:t> </a:t>
            </a:r>
            <a:r>
              <a:rPr lang="en-GB" sz="1800" dirty="0" err="1" smtClean="0"/>
              <a:t>Sıkça</a:t>
            </a:r>
            <a:r>
              <a:rPr lang="en-GB" sz="1800" dirty="0" smtClean="0"/>
              <a:t> </a:t>
            </a:r>
            <a:r>
              <a:rPr lang="en-GB" sz="1800" dirty="0" err="1" smtClean="0"/>
              <a:t>Sorulan</a:t>
            </a:r>
            <a:r>
              <a:rPr lang="en-GB" sz="1800" dirty="0" smtClean="0"/>
              <a:t> </a:t>
            </a:r>
            <a:r>
              <a:rPr lang="en-GB" sz="1800" dirty="0" err="1" smtClean="0"/>
              <a:t>Sorular</a:t>
            </a:r>
            <a:r>
              <a:rPr lang="en-GB" sz="1800" dirty="0" smtClean="0"/>
              <a:t>’</a:t>
            </a:r>
            <a:r>
              <a:rPr lang="tr-TR" sz="1800" dirty="0" smtClean="0"/>
              <a:t>a</a:t>
            </a:r>
            <a:r>
              <a:rPr lang="en-GB" sz="1800" dirty="0" smtClean="0"/>
              <a:t> </a:t>
            </a:r>
            <a:r>
              <a:rPr lang="en-GB" sz="1800" dirty="0" err="1" smtClean="0"/>
              <a:t>ve</a:t>
            </a:r>
            <a:r>
              <a:rPr lang="en-GB" sz="1800" dirty="0" smtClean="0"/>
              <a:t> </a:t>
            </a:r>
            <a:r>
              <a:rPr lang="en-GB" sz="1800" dirty="0" err="1" smtClean="0"/>
              <a:t>proje</a:t>
            </a:r>
            <a:r>
              <a:rPr lang="en-GB" sz="1800" dirty="0" smtClean="0"/>
              <a:t> </a:t>
            </a:r>
            <a:r>
              <a:rPr lang="en-GB" sz="1800" dirty="0" err="1" smtClean="0"/>
              <a:t>ile</a:t>
            </a:r>
            <a:r>
              <a:rPr lang="en-GB" sz="1800" dirty="0" smtClean="0"/>
              <a:t> </a:t>
            </a:r>
            <a:r>
              <a:rPr lang="en-GB" sz="1800" dirty="0" err="1" smtClean="0"/>
              <a:t>ilgili</a:t>
            </a:r>
            <a:r>
              <a:rPr lang="en-GB" sz="1800" dirty="0" smtClean="0"/>
              <a:t> </a:t>
            </a:r>
            <a:r>
              <a:rPr lang="en-GB" sz="1800" dirty="0" err="1" smtClean="0"/>
              <a:t>genel</a:t>
            </a:r>
            <a:r>
              <a:rPr lang="en-GB" sz="1800" dirty="0" smtClean="0"/>
              <a:t> </a:t>
            </a:r>
            <a:r>
              <a:rPr lang="en-GB" sz="1800" dirty="0" err="1" smtClean="0"/>
              <a:t>bilgiler</a:t>
            </a:r>
            <a:r>
              <a:rPr lang="tr-TR" sz="1800" dirty="0" smtClean="0"/>
              <a:t>e</a:t>
            </a:r>
            <a:r>
              <a:rPr lang="tr-TR" sz="1800" dirty="0"/>
              <a:t> </a:t>
            </a:r>
            <a:r>
              <a:rPr lang="tr-TR" sz="1800" dirty="0" err="1" smtClean="0"/>
              <a:t>ulaşılabilinmektedir</a:t>
            </a:r>
            <a:r>
              <a:rPr lang="tr-TR" sz="1800" dirty="0" smtClean="0"/>
              <a:t>.</a:t>
            </a:r>
          </a:p>
          <a:p>
            <a:pPr marL="0" indent="0">
              <a:buNone/>
            </a:pPr>
            <a:endParaRPr lang="en-GB" sz="1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 smtClean="0"/>
              <a:t>Uygunluk</a:t>
            </a:r>
            <a:r>
              <a:rPr lang="en-GB" sz="1800" dirty="0" smtClean="0"/>
              <a:t> </a:t>
            </a:r>
            <a:r>
              <a:rPr lang="en-GB" sz="1800" dirty="0" err="1" smtClean="0"/>
              <a:t>Kriterler</a:t>
            </a:r>
            <a:r>
              <a:rPr lang="en-GB" sz="1800" dirty="0" err="1"/>
              <a:t>i</a:t>
            </a:r>
            <a:endParaRPr lang="en-GB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/>
              <a:t>Başvuru</a:t>
            </a:r>
            <a:r>
              <a:rPr lang="en-GB" sz="1800" dirty="0"/>
              <a:t> </a:t>
            </a:r>
            <a:r>
              <a:rPr lang="en-GB" sz="1800" dirty="0" err="1" smtClean="0"/>
              <a:t>Rehberi</a:t>
            </a:r>
            <a:endParaRPr lang="en-GB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/>
              <a:t>Teknik</a:t>
            </a:r>
            <a:r>
              <a:rPr lang="en-GB" sz="1800" dirty="0"/>
              <a:t> </a:t>
            </a:r>
            <a:r>
              <a:rPr lang="en-GB" sz="1800" dirty="0" err="1"/>
              <a:t>Teklif</a:t>
            </a:r>
            <a:r>
              <a:rPr lang="en-GB" sz="1800" dirty="0"/>
              <a:t> </a:t>
            </a:r>
            <a:r>
              <a:rPr lang="en-GB" sz="1800" dirty="0" err="1" smtClean="0"/>
              <a:t>Şablonu</a:t>
            </a:r>
            <a:endParaRPr lang="tr-TR" sz="18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GB" sz="1000" dirty="0"/>
          </a:p>
          <a:p>
            <a:r>
              <a:rPr lang="en-GB" sz="1800" dirty="0" err="1" smtClean="0"/>
              <a:t>Eğer</a:t>
            </a:r>
            <a:r>
              <a:rPr lang="en-GB" sz="1800" dirty="0" smtClean="0"/>
              <a:t> son </a:t>
            </a:r>
            <a:r>
              <a:rPr lang="en-GB" sz="1800" dirty="0" err="1" smtClean="0"/>
              <a:t>başvuru</a:t>
            </a:r>
            <a:r>
              <a:rPr lang="en-GB" sz="1800" dirty="0" smtClean="0"/>
              <a:t> </a:t>
            </a:r>
            <a:r>
              <a:rPr lang="en-GB" sz="1800" dirty="0" err="1" smtClean="0"/>
              <a:t>tarihinden</a:t>
            </a:r>
            <a:r>
              <a:rPr lang="en-GB" sz="1800" dirty="0" smtClean="0"/>
              <a:t> </a:t>
            </a:r>
            <a:r>
              <a:rPr lang="en-GB" sz="1800" dirty="0" err="1" smtClean="0"/>
              <a:t>önce</a:t>
            </a:r>
            <a:r>
              <a:rPr lang="en-GB" sz="1800" dirty="0" smtClean="0"/>
              <a:t> </a:t>
            </a:r>
            <a:r>
              <a:rPr lang="en-GB" sz="1800" dirty="0" err="1" smtClean="0"/>
              <a:t>proje</a:t>
            </a:r>
            <a:r>
              <a:rPr lang="en-GB" sz="1800" dirty="0" smtClean="0"/>
              <a:t> </a:t>
            </a:r>
            <a:r>
              <a:rPr lang="en-GB" sz="1800" dirty="0" err="1" smtClean="0"/>
              <a:t>teklifi</a:t>
            </a:r>
            <a:r>
              <a:rPr lang="en-GB" sz="1800" dirty="0" smtClean="0"/>
              <a:t> </a:t>
            </a:r>
            <a:r>
              <a:rPr lang="en-GB" sz="1800" dirty="0" err="1" smtClean="0"/>
              <a:t>teslim</a:t>
            </a:r>
            <a:r>
              <a:rPr lang="en-GB" sz="1800" dirty="0" smtClean="0"/>
              <a:t> </a:t>
            </a:r>
            <a:r>
              <a:rPr lang="en-GB" sz="1800" dirty="0" err="1" smtClean="0"/>
              <a:t>ed</a:t>
            </a:r>
            <a:r>
              <a:rPr lang="tr-TR" sz="1800" dirty="0" err="1" smtClean="0"/>
              <a:t>ilirse</a:t>
            </a:r>
            <a:r>
              <a:rPr lang="tr-TR" sz="1800" dirty="0"/>
              <a:t>,</a:t>
            </a:r>
            <a:r>
              <a:rPr lang="en-GB" sz="1800" dirty="0" smtClean="0"/>
              <a:t> </a:t>
            </a:r>
            <a:r>
              <a:rPr lang="en-GB" sz="1800" dirty="0" err="1" smtClean="0"/>
              <a:t>bir</a:t>
            </a:r>
            <a:r>
              <a:rPr lang="en-GB" sz="1800" dirty="0" smtClean="0"/>
              <a:t> </a:t>
            </a:r>
            <a:r>
              <a:rPr lang="en-GB" sz="1800" dirty="0" err="1" smtClean="0"/>
              <a:t>uzman</a:t>
            </a:r>
            <a:r>
              <a:rPr lang="en-GB" sz="1800" dirty="0" smtClean="0"/>
              <a:t> </a:t>
            </a:r>
            <a:r>
              <a:rPr lang="en-GB" sz="1800" dirty="0" err="1" smtClean="0"/>
              <a:t>tarafından</a:t>
            </a:r>
            <a:r>
              <a:rPr lang="en-GB" sz="1800" dirty="0" smtClean="0"/>
              <a:t> </a:t>
            </a:r>
            <a:r>
              <a:rPr lang="en-GB" sz="1800" dirty="0" err="1" smtClean="0"/>
              <a:t>erken</a:t>
            </a:r>
            <a:r>
              <a:rPr lang="en-GB" sz="1800" dirty="0" smtClean="0"/>
              <a:t> </a:t>
            </a:r>
            <a:r>
              <a:rPr lang="en-GB" sz="1800" dirty="0" err="1" smtClean="0"/>
              <a:t>geri</a:t>
            </a:r>
            <a:r>
              <a:rPr lang="en-GB" sz="1800" dirty="0" smtClean="0"/>
              <a:t> </a:t>
            </a:r>
            <a:r>
              <a:rPr lang="en-GB" sz="1800" dirty="0" err="1" smtClean="0"/>
              <a:t>bildirim</a:t>
            </a:r>
            <a:r>
              <a:rPr lang="en-GB" sz="1800" dirty="0" smtClean="0"/>
              <a:t> al</a:t>
            </a:r>
            <a:r>
              <a:rPr lang="tr-TR" sz="1800" dirty="0" err="1" smtClean="0"/>
              <a:t>ına</a:t>
            </a:r>
            <a:r>
              <a:rPr lang="en-GB" sz="1800" dirty="0" err="1" smtClean="0"/>
              <a:t>bilir</a:t>
            </a:r>
            <a:r>
              <a:rPr lang="en-GB" sz="1800" dirty="0" smtClean="0"/>
              <a:t> </a:t>
            </a:r>
            <a:r>
              <a:rPr lang="en-GB" sz="1800" dirty="0" err="1" smtClean="0"/>
              <a:t>ve</a:t>
            </a:r>
            <a:r>
              <a:rPr lang="en-GB" sz="1800" dirty="0" smtClean="0"/>
              <a:t> </a:t>
            </a:r>
            <a:r>
              <a:rPr lang="en-GB" sz="1800" dirty="0" err="1" smtClean="0"/>
              <a:t>teklif</a:t>
            </a:r>
            <a:r>
              <a:rPr lang="en-GB" sz="1800" dirty="0" smtClean="0"/>
              <a:t> </a:t>
            </a:r>
            <a:r>
              <a:rPr lang="en-GB" sz="1800" dirty="0" err="1" smtClean="0"/>
              <a:t>geliştir</a:t>
            </a:r>
            <a:r>
              <a:rPr lang="tr-TR" sz="1800" dirty="0" smtClean="0"/>
              <a:t>ilebilir.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80909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246" y="295563"/>
            <a:ext cx="10018713" cy="1109767"/>
          </a:xfrm>
        </p:spPr>
        <p:txBody>
          <a:bodyPr>
            <a:normAutofit/>
          </a:bodyPr>
          <a:lstStyle/>
          <a:p>
            <a:r>
              <a:rPr lang="en-GB" sz="3600" b="1" dirty="0" err="1" smtClean="0"/>
              <a:t>Seçim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Süreci</a:t>
            </a:r>
            <a:r>
              <a:rPr lang="tr-TR" sz="3600" b="1" dirty="0" smtClean="0"/>
              <a:t> ve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Değerlendir</a:t>
            </a:r>
            <a:r>
              <a:rPr lang="tr-TR" sz="3600" b="1" dirty="0" smtClean="0"/>
              <a:t>me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Kriterler</a:t>
            </a:r>
            <a:r>
              <a:rPr lang="tr-TR" sz="3600" b="1" dirty="0" smtClean="0"/>
              <a:t>i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247" y="1714584"/>
            <a:ext cx="10018713" cy="4362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err="1" smtClean="0"/>
              <a:t>Seçim</a:t>
            </a:r>
            <a:r>
              <a:rPr lang="en-GB" sz="1800" dirty="0" smtClean="0"/>
              <a:t> </a:t>
            </a:r>
            <a:r>
              <a:rPr lang="en-GB" sz="1800" dirty="0" err="1" smtClean="0"/>
              <a:t>süreci</a:t>
            </a:r>
            <a:r>
              <a:rPr lang="tr-TR" sz="1800" dirty="0" smtClean="0"/>
              <a:t>,</a:t>
            </a:r>
            <a:r>
              <a:rPr lang="en-GB" sz="1800" dirty="0" smtClean="0"/>
              <a:t> </a:t>
            </a:r>
            <a:r>
              <a:rPr lang="en-GB" sz="1800" dirty="0" err="1" smtClean="0"/>
              <a:t>aşağıdaki</a:t>
            </a:r>
            <a:r>
              <a:rPr lang="en-GB" sz="1800" dirty="0" smtClean="0"/>
              <a:t> </a:t>
            </a:r>
            <a:r>
              <a:rPr lang="en-GB" sz="1800" dirty="0" err="1" smtClean="0"/>
              <a:t>kriterler</a:t>
            </a:r>
            <a:r>
              <a:rPr lang="en-GB" sz="1800" dirty="0" smtClean="0"/>
              <a:t> </a:t>
            </a:r>
            <a:r>
              <a:rPr lang="en-GB" sz="1800" dirty="0" err="1" smtClean="0"/>
              <a:t>değerlendirilerek</a:t>
            </a:r>
            <a:r>
              <a:rPr lang="en-GB" sz="1800" dirty="0" smtClean="0"/>
              <a:t> </a:t>
            </a:r>
            <a:r>
              <a:rPr lang="en-GB" sz="1800" dirty="0" err="1" smtClean="0"/>
              <a:t>tamamlanacaktır</a:t>
            </a:r>
            <a:r>
              <a:rPr lang="en-GB" sz="1800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EMS </a:t>
            </a:r>
            <a:r>
              <a:rPr lang="en-GB" sz="1800" dirty="0" err="1" smtClean="0"/>
              <a:t>sistemi</a:t>
            </a:r>
            <a:r>
              <a:rPr lang="en-GB" sz="1800" dirty="0" smtClean="0"/>
              <a:t> </a:t>
            </a:r>
            <a:r>
              <a:rPr lang="en-GB" sz="1800" dirty="0" err="1" smtClean="0"/>
              <a:t>kullanılarak</a:t>
            </a:r>
            <a:r>
              <a:rPr lang="en-GB" sz="1800" dirty="0" smtClean="0"/>
              <a:t> </a:t>
            </a:r>
            <a:r>
              <a:rPr lang="en-GB" sz="1800" dirty="0" err="1" smtClean="0"/>
              <a:t>zamanında</a:t>
            </a:r>
            <a:r>
              <a:rPr lang="en-GB" sz="1800" dirty="0" smtClean="0"/>
              <a:t> </a:t>
            </a:r>
            <a:r>
              <a:rPr lang="en-GB" sz="1800" dirty="0" err="1" smtClean="0"/>
              <a:t>başvuru</a:t>
            </a:r>
            <a:r>
              <a:rPr lang="en-GB" sz="1800" dirty="0" smtClean="0"/>
              <a:t> </a:t>
            </a:r>
            <a:r>
              <a:rPr lang="en-GB" sz="1800" dirty="0" err="1" smtClean="0"/>
              <a:t>yapılması</a:t>
            </a:r>
            <a:r>
              <a:rPr lang="en-GB" sz="1800" dirty="0" smtClean="0"/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 smtClean="0"/>
              <a:t>Açık</a:t>
            </a:r>
            <a:r>
              <a:rPr lang="en-GB" sz="1800" dirty="0" smtClean="0"/>
              <a:t> </a:t>
            </a:r>
            <a:r>
              <a:rPr lang="en-GB" sz="1800" dirty="0" err="1" smtClean="0"/>
              <a:t>ve</a:t>
            </a:r>
            <a:r>
              <a:rPr lang="en-GB" sz="1800" dirty="0" smtClean="0"/>
              <a:t> </a:t>
            </a:r>
            <a:r>
              <a:rPr lang="en-GB" sz="1800" dirty="0" err="1" smtClean="0"/>
              <a:t>anlaşılır</a:t>
            </a:r>
            <a:r>
              <a:rPr lang="en-GB" sz="1800" dirty="0" smtClean="0"/>
              <a:t> </a:t>
            </a:r>
            <a:r>
              <a:rPr lang="en-GB" sz="1800" dirty="0" err="1" smtClean="0"/>
              <a:t>bir</a:t>
            </a:r>
            <a:r>
              <a:rPr lang="en-GB" sz="1800" dirty="0" smtClean="0"/>
              <a:t> </a:t>
            </a:r>
            <a:r>
              <a:rPr lang="en-GB" sz="1800" dirty="0" err="1" smtClean="0"/>
              <a:t>İngilizce</a:t>
            </a:r>
            <a:r>
              <a:rPr lang="en-GB" sz="1800" dirty="0" smtClean="0"/>
              <a:t> </a:t>
            </a:r>
            <a:r>
              <a:rPr lang="en-GB" sz="1800" dirty="0" err="1" smtClean="0"/>
              <a:t>kullanılması</a:t>
            </a:r>
            <a:r>
              <a:rPr lang="en-GB" sz="1800" dirty="0" smtClean="0"/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 smtClean="0"/>
              <a:t>Teklifin</a:t>
            </a:r>
            <a:r>
              <a:rPr lang="en-GB" sz="1800" dirty="0" smtClean="0"/>
              <a:t> </a:t>
            </a:r>
            <a:r>
              <a:rPr lang="en-GB" sz="1800" dirty="0" err="1" smtClean="0"/>
              <a:t>eksiksiz</a:t>
            </a:r>
            <a:r>
              <a:rPr lang="en-GB" sz="1800" dirty="0" smtClean="0"/>
              <a:t> </a:t>
            </a:r>
            <a:r>
              <a:rPr lang="en-GB" sz="1800" dirty="0" err="1" smtClean="0"/>
              <a:t>tamamlanması</a:t>
            </a:r>
            <a:r>
              <a:rPr lang="en-GB" sz="1800" dirty="0" smtClean="0"/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 smtClean="0"/>
              <a:t>Teklifin</a:t>
            </a:r>
            <a:r>
              <a:rPr lang="en-GB" sz="1800" dirty="0" smtClean="0"/>
              <a:t> </a:t>
            </a:r>
            <a:r>
              <a:rPr lang="en-GB" sz="1800" dirty="0" err="1" smtClean="0"/>
              <a:t>verilen</a:t>
            </a:r>
            <a:r>
              <a:rPr lang="en-GB" sz="1800" dirty="0" smtClean="0"/>
              <a:t> </a:t>
            </a:r>
            <a:r>
              <a:rPr lang="en-GB" sz="1800" dirty="0" err="1" smtClean="0"/>
              <a:t>sayfa</a:t>
            </a:r>
            <a:r>
              <a:rPr lang="en-GB" sz="1800" dirty="0" smtClean="0"/>
              <a:t> </a:t>
            </a:r>
            <a:r>
              <a:rPr lang="en-GB" sz="1800" dirty="0" err="1" smtClean="0"/>
              <a:t>sınırını</a:t>
            </a:r>
            <a:r>
              <a:rPr lang="en-GB" sz="1800" dirty="0" smtClean="0"/>
              <a:t> </a:t>
            </a:r>
            <a:r>
              <a:rPr lang="en-GB" sz="1800" dirty="0" err="1" smtClean="0"/>
              <a:t>aşmaması</a:t>
            </a:r>
            <a:r>
              <a:rPr lang="en-GB" sz="1800" dirty="0" smtClean="0"/>
              <a:t> </a:t>
            </a:r>
            <a:r>
              <a:rPr lang="en-GB" sz="1800" dirty="0" err="1" smtClean="0"/>
              <a:t>ve</a:t>
            </a:r>
            <a:r>
              <a:rPr lang="en-GB" sz="1800" dirty="0" smtClean="0"/>
              <a:t> </a:t>
            </a:r>
            <a:r>
              <a:rPr lang="en-GB" sz="1800" dirty="0" err="1" smtClean="0"/>
              <a:t>belirtilen</a:t>
            </a:r>
            <a:r>
              <a:rPr lang="en-GB" sz="1800" dirty="0" smtClean="0"/>
              <a:t> </a:t>
            </a:r>
            <a:r>
              <a:rPr lang="en-GB" sz="1800" dirty="0" err="1" smtClean="0"/>
              <a:t>alanlar</a:t>
            </a:r>
            <a:r>
              <a:rPr lang="en-GB" sz="1800" dirty="0" smtClean="0"/>
              <a:t> </a:t>
            </a:r>
            <a:r>
              <a:rPr lang="en-GB" sz="1800" dirty="0" err="1" smtClean="0"/>
              <a:t>üzerine</a:t>
            </a:r>
            <a:r>
              <a:rPr lang="en-GB" sz="1800" dirty="0" smtClean="0"/>
              <a:t> </a:t>
            </a:r>
            <a:r>
              <a:rPr lang="en-GB" sz="1800" dirty="0" err="1" smtClean="0"/>
              <a:t>olması</a:t>
            </a:r>
            <a:r>
              <a:rPr lang="en-GB" sz="1800" dirty="0" smtClean="0"/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 smtClean="0"/>
              <a:t>Uygun</a:t>
            </a:r>
            <a:r>
              <a:rPr lang="en-GB" sz="1800" dirty="0" smtClean="0"/>
              <a:t> </a:t>
            </a:r>
            <a:r>
              <a:rPr lang="en-GB" sz="1800" dirty="0" err="1" smtClean="0"/>
              <a:t>özellikleri</a:t>
            </a:r>
            <a:r>
              <a:rPr lang="en-GB" sz="1800" dirty="0" smtClean="0"/>
              <a:t> </a:t>
            </a:r>
            <a:r>
              <a:rPr lang="en-GB" sz="1800" dirty="0" err="1" smtClean="0"/>
              <a:t>sağlayan</a:t>
            </a:r>
            <a:r>
              <a:rPr lang="en-GB" sz="1800" dirty="0" smtClean="0"/>
              <a:t> </a:t>
            </a:r>
            <a:r>
              <a:rPr lang="en-GB" sz="1800" dirty="0" err="1" smtClean="0"/>
              <a:t>bir</a:t>
            </a:r>
            <a:r>
              <a:rPr lang="en-GB" sz="1800" dirty="0" smtClean="0"/>
              <a:t> </a:t>
            </a:r>
            <a:r>
              <a:rPr lang="en-GB" sz="1800" dirty="0" err="1" smtClean="0"/>
              <a:t>adet</a:t>
            </a:r>
            <a:r>
              <a:rPr lang="en-GB" sz="1800" dirty="0" smtClean="0"/>
              <a:t> </a:t>
            </a:r>
            <a:r>
              <a:rPr lang="en-GB" sz="1800" dirty="0" err="1" smtClean="0"/>
              <a:t>KOBİ’den</a:t>
            </a:r>
            <a:r>
              <a:rPr lang="en-GB" sz="1800" dirty="0" smtClean="0"/>
              <a:t> </a:t>
            </a:r>
            <a:r>
              <a:rPr lang="en-GB" sz="1800" dirty="0" err="1" smtClean="0"/>
              <a:t>ve</a:t>
            </a:r>
            <a:r>
              <a:rPr lang="en-GB" sz="1800" dirty="0" smtClean="0"/>
              <a:t> </a:t>
            </a:r>
            <a:r>
              <a:rPr lang="en-GB" sz="1800" dirty="0" err="1" smtClean="0"/>
              <a:t>bir</a:t>
            </a:r>
            <a:r>
              <a:rPr lang="en-GB" sz="1800" dirty="0" smtClean="0"/>
              <a:t> </a:t>
            </a:r>
            <a:r>
              <a:rPr lang="en-GB" sz="1800" dirty="0" err="1" smtClean="0"/>
              <a:t>adet</a:t>
            </a:r>
            <a:r>
              <a:rPr lang="en-GB" sz="1800" dirty="0" smtClean="0"/>
              <a:t> </a:t>
            </a:r>
            <a:r>
              <a:rPr lang="en-GB" sz="1800" dirty="0" err="1" smtClean="0"/>
              <a:t>teknoloji</a:t>
            </a:r>
            <a:r>
              <a:rPr lang="en-GB" sz="1800" dirty="0" smtClean="0"/>
              <a:t> </a:t>
            </a:r>
            <a:r>
              <a:rPr lang="en-GB" sz="1800" dirty="0" err="1" smtClean="0"/>
              <a:t>sağlayacısından</a:t>
            </a:r>
            <a:r>
              <a:rPr lang="en-GB" sz="1800" dirty="0" smtClean="0"/>
              <a:t> </a:t>
            </a:r>
            <a:r>
              <a:rPr lang="en-GB" sz="1800" dirty="0" err="1" smtClean="0"/>
              <a:t>oluşan</a:t>
            </a:r>
            <a:r>
              <a:rPr lang="en-GB" sz="1800" dirty="0" smtClean="0"/>
              <a:t> 2 </a:t>
            </a:r>
            <a:r>
              <a:rPr lang="en-GB" sz="1800" dirty="0" err="1" smtClean="0"/>
              <a:t>adet</a:t>
            </a:r>
            <a:r>
              <a:rPr lang="en-GB" sz="1800" dirty="0" smtClean="0"/>
              <a:t> partner </a:t>
            </a:r>
            <a:r>
              <a:rPr lang="en-GB" sz="1800" dirty="0" err="1" smtClean="0"/>
              <a:t>olması</a:t>
            </a:r>
            <a:r>
              <a:rPr lang="en-GB" sz="1800" dirty="0" smtClean="0"/>
              <a:t>.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dirty="0" err="1" smtClean="0"/>
              <a:t>Ödül</a:t>
            </a:r>
            <a:r>
              <a:rPr lang="en-GB" sz="1800" dirty="0" smtClean="0"/>
              <a:t> </a:t>
            </a:r>
            <a:r>
              <a:rPr lang="en-GB" sz="1800" dirty="0" err="1" smtClean="0"/>
              <a:t>Kriterleri</a:t>
            </a:r>
            <a:r>
              <a:rPr lang="en-GB" sz="1800" dirty="0" smtClean="0"/>
              <a:t> </a:t>
            </a:r>
            <a:r>
              <a:rPr lang="en-GB" sz="1800" dirty="0" err="1" smtClean="0"/>
              <a:t>arasında</a:t>
            </a:r>
            <a:r>
              <a:rPr lang="en-GB" sz="1800" dirty="0" smtClean="0"/>
              <a:t> </a:t>
            </a:r>
            <a:r>
              <a:rPr lang="en-GB" sz="1800" dirty="0" err="1" smtClean="0"/>
              <a:t>ise</a:t>
            </a:r>
            <a:r>
              <a:rPr lang="en-GB" sz="1800" dirty="0" smtClean="0"/>
              <a:t> </a:t>
            </a:r>
            <a:r>
              <a:rPr lang="en-GB" sz="1800" dirty="0" err="1" smtClean="0"/>
              <a:t>aşağıdaki</a:t>
            </a:r>
            <a:r>
              <a:rPr lang="en-GB" sz="1800" dirty="0" smtClean="0"/>
              <a:t> </a:t>
            </a:r>
            <a:r>
              <a:rPr lang="en-GB" sz="1800" dirty="0" err="1" smtClean="0"/>
              <a:t>maddeler</a:t>
            </a:r>
            <a:r>
              <a:rPr lang="en-GB" sz="1800" dirty="0" smtClean="0"/>
              <a:t> </a:t>
            </a:r>
            <a:r>
              <a:rPr lang="en-GB" sz="1800" dirty="0" err="1" smtClean="0"/>
              <a:t>göz</a:t>
            </a:r>
            <a:r>
              <a:rPr lang="en-GB" sz="1800" dirty="0" smtClean="0"/>
              <a:t> </a:t>
            </a:r>
            <a:r>
              <a:rPr lang="en-GB" sz="1800" dirty="0" err="1" smtClean="0"/>
              <a:t>önüne</a:t>
            </a:r>
            <a:r>
              <a:rPr lang="en-GB" sz="1800" dirty="0" smtClean="0"/>
              <a:t> </a:t>
            </a:r>
            <a:r>
              <a:rPr lang="en-GB" sz="1800" dirty="0" err="1" smtClean="0"/>
              <a:t>alınacaktır</a:t>
            </a:r>
            <a:r>
              <a:rPr lang="en-GB" sz="1800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1800" dirty="0" smtClean="0"/>
              <a:t>Etki;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1800" dirty="0" smtClean="0"/>
              <a:t>Kalite;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1800" dirty="0" smtClean="0"/>
              <a:t>Uygulanabilirlik;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1800" dirty="0" err="1" smtClean="0"/>
              <a:t>Uluslarasılık</a:t>
            </a:r>
            <a:r>
              <a:rPr lang="tr-TR" sz="1800" dirty="0" smtClean="0"/>
              <a:t>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49501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954" y="171450"/>
            <a:ext cx="10018713" cy="1752599"/>
          </a:xfrm>
        </p:spPr>
        <p:txBody>
          <a:bodyPr>
            <a:normAutofit/>
          </a:bodyPr>
          <a:lstStyle/>
          <a:p>
            <a:r>
              <a:rPr lang="en-GB" sz="3600" b="1" dirty="0" err="1" smtClean="0"/>
              <a:t>Seçim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Süreci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639" y="1924049"/>
            <a:ext cx="10018713" cy="410935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Seçim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3 </a:t>
            </a:r>
            <a:r>
              <a:rPr lang="en-US" dirty="0" err="1" smtClean="0"/>
              <a:t>aşamadan</a:t>
            </a:r>
            <a:r>
              <a:rPr lang="en-US" dirty="0" smtClean="0"/>
              <a:t> </a:t>
            </a:r>
            <a:r>
              <a:rPr lang="en-US" dirty="0" err="1" smtClean="0"/>
              <a:t>oluşacaktır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dirty="0" err="1" smtClean="0"/>
              <a:t>Aşama</a:t>
            </a:r>
            <a:r>
              <a:rPr lang="en-US" b="1" dirty="0" smtClean="0"/>
              <a:t> I</a:t>
            </a:r>
          </a:p>
          <a:p>
            <a:r>
              <a:rPr lang="en-US" dirty="0" smtClean="0"/>
              <a:t>ELIIT </a:t>
            </a:r>
            <a:r>
              <a:rPr lang="en-US" dirty="0" err="1" smtClean="0"/>
              <a:t>Konsorsiyumu</a:t>
            </a:r>
            <a:r>
              <a:rPr lang="en-US" dirty="0" smtClean="0"/>
              <a:t> </a:t>
            </a:r>
            <a:r>
              <a:rPr lang="en-US" dirty="0" err="1" smtClean="0"/>
              <a:t>ödül</a:t>
            </a:r>
            <a:r>
              <a:rPr lang="en-US" dirty="0" smtClean="0"/>
              <a:t> </a:t>
            </a:r>
            <a:r>
              <a:rPr lang="en-US" dirty="0" err="1" smtClean="0"/>
              <a:t>kriterlerine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projeleri</a:t>
            </a:r>
            <a:r>
              <a:rPr lang="en-US" dirty="0" smtClean="0"/>
              <a:t> </a:t>
            </a:r>
            <a:r>
              <a:rPr lang="en-US" dirty="0" err="1" smtClean="0"/>
              <a:t>değerlendirecek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r>
              <a:rPr lang="en-US" dirty="0" smtClean="0"/>
              <a:t> </a:t>
            </a:r>
            <a:r>
              <a:rPr lang="en-US" dirty="0" err="1" smtClean="0"/>
              <a:t>hazırlayacaktır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r>
              <a:rPr lang="en-US" dirty="0" smtClean="0"/>
              <a:t> </a:t>
            </a:r>
            <a:r>
              <a:rPr lang="en-US" dirty="0" err="1" smtClean="0"/>
              <a:t>ikinci</a:t>
            </a:r>
            <a:r>
              <a:rPr lang="en-US" dirty="0" smtClean="0"/>
              <a:t> </a:t>
            </a:r>
            <a:r>
              <a:rPr lang="en-US" dirty="0" err="1" smtClean="0"/>
              <a:t>aşama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Kurulu’na</a:t>
            </a:r>
            <a:r>
              <a:rPr lang="en-US" dirty="0" smtClean="0"/>
              <a:t> </a:t>
            </a:r>
            <a:r>
              <a:rPr lang="en-US" dirty="0" err="1" smtClean="0"/>
              <a:t>iletilecektir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Aşama</a:t>
            </a:r>
            <a:r>
              <a:rPr lang="en-US" b="1" dirty="0" smtClean="0"/>
              <a:t> II</a:t>
            </a:r>
          </a:p>
          <a:p>
            <a:r>
              <a:rPr lang="en-US" dirty="0" err="1" smtClean="0"/>
              <a:t>Uzmanlardan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Kurulu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listeye</a:t>
            </a:r>
            <a:r>
              <a:rPr lang="en-US" dirty="0" smtClean="0"/>
              <a:t> </a:t>
            </a:r>
            <a:r>
              <a:rPr lang="en-US" dirty="0" err="1" smtClean="0"/>
              <a:t>kalan</a:t>
            </a:r>
            <a:r>
              <a:rPr lang="en-US" dirty="0" smtClean="0"/>
              <a:t> </a:t>
            </a:r>
            <a:r>
              <a:rPr lang="en-US" dirty="0" err="1" smtClean="0"/>
              <a:t>proj</a:t>
            </a:r>
            <a:r>
              <a:rPr lang="tr-TR" dirty="0" smtClean="0"/>
              <a:t>e</a:t>
            </a:r>
            <a:r>
              <a:rPr lang="en-US" dirty="0" err="1" smtClean="0"/>
              <a:t>leri</a:t>
            </a:r>
            <a:r>
              <a:rPr lang="en-US" dirty="0" smtClean="0"/>
              <a:t> </a:t>
            </a:r>
            <a:r>
              <a:rPr lang="en-US" dirty="0" err="1" smtClean="0"/>
              <a:t>değerlendirecektir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Her </a:t>
            </a:r>
            <a:r>
              <a:rPr lang="en-US" dirty="0" err="1" smtClean="0"/>
              <a:t>proje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uzman</a:t>
            </a:r>
            <a:r>
              <a:rPr lang="en-US" dirty="0" smtClean="0"/>
              <a:t> </a:t>
            </a:r>
            <a:r>
              <a:rPr lang="en-US" dirty="0" err="1" smtClean="0"/>
              <a:t>tarafında</a:t>
            </a:r>
            <a:r>
              <a:rPr lang="en-US" dirty="0" smtClean="0"/>
              <a:t> </a:t>
            </a:r>
            <a:r>
              <a:rPr lang="en-US" dirty="0" err="1" smtClean="0"/>
              <a:t>değerlendirilecek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sonucunda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puanları</a:t>
            </a:r>
            <a:r>
              <a:rPr lang="en-US" dirty="0" smtClean="0"/>
              <a:t> </a:t>
            </a:r>
            <a:r>
              <a:rPr lang="en-US" dirty="0" err="1" smtClean="0"/>
              <a:t>sıralanacaktır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Aşama</a:t>
            </a:r>
            <a:r>
              <a:rPr lang="en-US" b="1" dirty="0" smtClean="0"/>
              <a:t> III</a:t>
            </a:r>
          </a:p>
          <a:p>
            <a:r>
              <a:rPr lang="en-US" dirty="0" smtClean="0"/>
              <a:t>Son </a:t>
            </a:r>
            <a:r>
              <a:rPr lang="en-US" dirty="0" err="1" smtClean="0"/>
              <a:t>aşama</a:t>
            </a:r>
            <a:r>
              <a:rPr lang="en-US" dirty="0" smtClean="0"/>
              <a:t> </a:t>
            </a:r>
            <a:r>
              <a:rPr lang="en-US" dirty="0" err="1" smtClean="0"/>
              <a:t>Brüksel’de</a:t>
            </a:r>
            <a:r>
              <a:rPr lang="en-US" dirty="0" smtClean="0"/>
              <a:t> </a:t>
            </a:r>
            <a:r>
              <a:rPr lang="en-US" dirty="0" err="1" smtClean="0"/>
              <a:t>uzmanların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gelmesi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gerçekleşecektir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Uzmanlar</a:t>
            </a:r>
            <a:r>
              <a:rPr lang="en-US" dirty="0" smtClean="0"/>
              <a:t> </a:t>
            </a:r>
            <a:r>
              <a:rPr lang="en-US" dirty="0" err="1" smtClean="0"/>
              <a:t>birbirleri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proje</a:t>
            </a:r>
            <a:r>
              <a:rPr lang="en-US" dirty="0" smtClean="0"/>
              <a:t> </a:t>
            </a:r>
            <a:r>
              <a:rPr lang="en-US" dirty="0" err="1" smtClean="0"/>
              <a:t>temsilcileri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gö</a:t>
            </a:r>
            <a:r>
              <a:rPr lang="tr-TR" dirty="0" smtClean="0"/>
              <a:t>r</a:t>
            </a:r>
            <a:r>
              <a:rPr lang="en-US" dirty="0" err="1" smtClean="0"/>
              <a:t>üşmeler</a:t>
            </a:r>
            <a:r>
              <a:rPr lang="en-US" dirty="0" smtClean="0"/>
              <a:t> </a:t>
            </a:r>
            <a:r>
              <a:rPr lang="en-US" dirty="0" err="1" smtClean="0"/>
              <a:t>yaparak</a:t>
            </a:r>
            <a:r>
              <a:rPr lang="en-US" dirty="0" smtClean="0"/>
              <a:t> </a:t>
            </a:r>
            <a:r>
              <a:rPr lang="en-US" dirty="0" err="1" smtClean="0"/>
              <a:t>sıralama</a:t>
            </a:r>
            <a:r>
              <a:rPr lang="en-US" dirty="0" smtClean="0"/>
              <a:t> </a:t>
            </a:r>
            <a:r>
              <a:rPr lang="en-US" dirty="0" err="1" smtClean="0"/>
              <a:t>hakkındaki</a:t>
            </a:r>
            <a:r>
              <a:rPr lang="en-US" dirty="0" smtClean="0"/>
              <a:t> </a:t>
            </a:r>
            <a:r>
              <a:rPr lang="en-US" dirty="0" err="1" smtClean="0"/>
              <a:t>firkilerine</a:t>
            </a:r>
            <a:r>
              <a:rPr lang="en-US" dirty="0" smtClean="0"/>
              <a:t> son </a:t>
            </a:r>
            <a:r>
              <a:rPr lang="en-US" dirty="0" err="1" smtClean="0"/>
              <a:t>şeklini</a:t>
            </a:r>
            <a:r>
              <a:rPr lang="en-US" dirty="0" smtClean="0"/>
              <a:t> </a:t>
            </a:r>
            <a:r>
              <a:rPr lang="en-US" dirty="0" err="1" smtClean="0"/>
              <a:t>vereceklerdir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7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954" y="171450"/>
            <a:ext cx="10018713" cy="1752599"/>
          </a:xfrm>
        </p:spPr>
        <p:txBody>
          <a:bodyPr>
            <a:normAutofit/>
          </a:bodyPr>
          <a:lstStyle/>
          <a:p>
            <a:r>
              <a:rPr lang="en-GB" sz="3600" b="1" dirty="0" err="1"/>
              <a:t>Değerlendir</a:t>
            </a:r>
            <a:r>
              <a:rPr lang="tr-TR" sz="3600" b="1" dirty="0"/>
              <a:t>me</a:t>
            </a:r>
            <a:r>
              <a:rPr lang="en-GB" sz="3600" b="1" dirty="0"/>
              <a:t> </a:t>
            </a:r>
            <a:r>
              <a:rPr lang="en-GB" sz="3600" b="1" dirty="0" err="1" smtClean="0"/>
              <a:t>Kriterler</a:t>
            </a:r>
            <a:r>
              <a:rPr lang="tr-TR" sz="3600" b="1" dirty="0" smtClean="0"/>
              <a:t>i</a:t>
            </a:r>
            <a:endParaRPr lang="tr-TR" sz="3600" b="1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519082"/>
              </p:ext>
            </p:extLst>
          </p:nvPr>
        </p:nvGraphicFramePr>
        <p:xfrm>
          <a:off x="2105889" y="1514764"/>
          <a:ext cx="9180946" cy="3894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858">
                  <a:extLst>
                    <a:ext uri="{9D8B030D-6E8A-4147-A177-3AD203B41FA5}">
                      <a16:colId xmlns:a16="http://schemas.microsoft.com/office/drawing/2014/main" val="2049489547"/>
                    </a:ext>
                  </a:extLst>
                </a:gridCol>
                <a:gridCol w="5676217">
                  <a:extLst>
                    <a:ext uri="{9D8B030D-6E8A-4147-A177-3AD203B41FA5}">
                      <a16:colId xmlns:a16="http://schemas.microsoft.com/office/drawing/2014/main" val="773967973"/>
                    </a:ext>
                  </a:extLst>
                </a:gridCol>
                <a:gridCol w="969818">
                  <a:extLst>
                    <a:ext uri="{9D8B030D-6E8A-4147-A177-3AD203B41FA5}">
                      <a16:colId xmlns:a16="http://schemas.microsoft.com/office/drawing/2014/main" val="1101846241"/>
                    </a:ext>
                  </a:extLst>
                </a:gridCol>
                <a:gridCol w="979053">
                  <a:extLst>
                    <a:ext uri="{9D8B030D-6E8A-4147-A177-3AD203B41FA5}">
                      <a16:colId xmlns:a16="http://schemas.microsoft.com/office/drawing/2014/main" val="1141968996"/>
                    </a:ext>
                  </a:extLst>
                </a:gridCol>
              </a:tblGrid>
              <a:tr h="263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KRİTER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ALT-KRİTER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PUAN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AĞIRLIK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2422076"/>
                  </a:ext>
                </a:extLst>
              </a:tr>
              <a:tr h="1648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Oluşturulacak Etki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Projenin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ele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alacağı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sorunlar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önerilen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teknolojik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çözümler</a:t>
                      </a:r>
                      <a:r>
                        <a:rPr lang="en-US" sz="1400" dirty="0">
                          <a:effectLst/>
                        </a:rPr>
                        <a:t> (2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Potansiyel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Pazar</a:t>
                      </a:r>
                      <a:r>
                        <a:rPr lang="en-US" sz="1400" dirty="0">
                          <a:effectLst/>
                        </a:rPr>
                        <a:t>(2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KOBİ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teknoloji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sağlayısının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rekabet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gücü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büyümesi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üzerinde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oluşturulacak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etki</a:t>
                      </a:r>
                      <a:r>
                        <a:rPr lang="en-US" sz="1400" dirty="0">
                          <a:effectLst/>
                        </a:rPr>
                        <a:t> (3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Oluşturulacak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etkinin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azami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seviyeye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çıkarılması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için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tedbirlerin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etkinliğinin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sağlanması</a:t>
                      </a:r>
                      <a:r>
                        <a:rPr lang="en-US" sz="1400" dirty="0">
                          <a:effectLst/>
                        </a:rPr>
                        <a:t> (1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Fikri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mülkiyet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hakları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stratejisi</a:t>
                      </a:r>
                      <a:r>
                        <a:rPr lang="en-US" sz="1400" dirty="0">
                          <a:effectLst/>
                        </a:rPr>
                        <a:t> (2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0-10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%40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044706"/>
                  </a:ext>
                </a:extLst>
              </a:tr>
              <a:tr h="54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Mükemmeliyet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>
                          <a:effectLst/>
                        </a:rPr>
                        <a:t>İnovasyon potansiyeli (5 puan)</a:t>
                      </a:r>
                      <a:endParaRPr lang="tr-TR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>
                          <a:effectLst/>
                        </a:rPr>
                        <a:t>Teknolojinin olgunluğu (5 puan)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0-10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%30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9306236"/>
                  </a:ext>
                </a:extLst>
              </a:tr>
              <a:tr h="1104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Uygulama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İş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planının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kalitesi</a:t>
                      </a:r>
                      <a:r>
                        <a:rPr lang="en-US" sz="1400" dirty="0">
                          <a:effectLst/>
                        </a:rPr>
                        <a:t> (4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Paranın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karşılığının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alınması</a:t>
                      </a:r>
                      <a:r>
                        <a:rPr lang="en-US" sz="1400" dirty="0">
                          <a:effectLst/>
                        </a:rPr>
                        <a:t> (2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Ortaklığın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kalitesi</a:t>
                      </a:r>
                      <a:r>
                        <a:rPr lang="en-US" sz="1400" dirty="0">
                          <a:effectLst/>
                        </a:rPr>
                        <a:t> (2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İşbirliğinin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oluşturacağı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katma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değer</a:t>
                      </a:r>
                      <a:r>
                        <a:rPr lang="en-US" sz="1400" dirty="0">
                          <a:effectLst/>
                        </a:rPr>
                        <a:t> (2 </a:t>
                      </a:r>
                      <a:r>
                        <a:rPr lang="en-US" sz="1400" dirty="0" err="1">
                          <a:effectLst/>
                        </a:rPr>
                        <a:t>puan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0-10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%20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383025"/>
                  </a:ext>
                </a:extLst>
              </a:tr>
              <a:tr h="263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Sınırötesilik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      </a:t>
                      </a:r>
                      <a:r>
                        <a:rPr lang="tr-TR" sz="1400" b="1" dirty="0" smtClean="0"/>
                        <a:t>Ortaklığın</a:t>
                      </a:r>
                      <a:r>
                        <a:rPr lang="en-GB" sz="1400" b="1" dirty="0" smtClean="0"/>
                        <a:t> </a:t>
                      </a:r>
                      <a:r>
                        <a:rPr lang="en-GB" sz="1400" b="1" dirty="0" err="1" smtClean="0"/>
                        <a:t>farklı</a:t>
                      </a:r>
                      <a:r>
                        <a:rPr lang="en-GB" sz="1400" b="1" dirty="0" smtClean="0"/>
                        <a:t> </a:t>
                      </a:r>
                      <a:r>
                        <a:rPr lang="en-GB" sz="1400" b="1" dirty="0" err="1" smtClean="0"/>
                        <a:t>ülkelerden</a:t>
                      </a:r>
                      <a:r>
                        <a:rPr lang="en-GB" sz="1400" b="1" dirty="0" smtClean="0"/>
                        <a:t> </a:t>
                      </a:r>
                      <a:r>
                        <a:rPr lang="en-GB" sz="1400" b="1" dirty="0" err="1" smtClean="0"/>
                        <a:t>kurulması</a:t>
                      </a:r>
                      <a:r>
                        <a:rPr lang="en-GB" sz="1400" b="1" dirty="0" smtClean="0"/>
                        <a:t> </a:t>
                      </a:r>
                      <a:r>
                        <a:rPr lang="en-GB" sz="1400" b="1" dirty="0" err="1" smtClean="0"/>
                        <a:t>artı</a:t>
                      </a:r>
                      <a:r>
                        <a:rPr lang="tr-TR" sz="1400" b="1" dirty="0" smtClean="0"/>
                        <a:t> 10</a:t>
                      </a:r>
                      <a:r>
                        <a:rPr lang="en-GB" sz="1400" b="1" dirty="0" smtClean="0"/>
                        <a:t> </a:t>
                      </a:r>
                      <a:r>
                        <a:rPr lang="en-GB" sz="1400" b="1" dirty="0" err="1" smtClean="0"/>
                        <a:t>puan</a:t>
                      </a:r>
                      <a:r>
                        <a:rPr lang="en-GB" sz="1400" b="1" dirty="0" smtClean="0"/>
                        <a:t> </a:t>
                      </a:r>
                      <a:r>
                        <a:rPr lang="tr-TR" sz="1400" b="1" dirty="0" smtClean="0"/>
                        <a:t>sağlamaktadır.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0-10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%10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854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1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861" y="0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smtClean="0"/>
              <a:t>ELIIT KONSORSİYUMU</a:t>
            </a:r>
            <a:endParaRPr lang="tr-TR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3440" y="5022731"/>
            <a:ext cx="6396301" cy="7150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2040" y="1854845"/>
            <a:ext cx="3059100" cy="21048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6629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8282" y="2599952"/>
            <a:ext cx="10018713" cy="312420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GB" b="1" dirty="0" err="1" smtClean="0"/>
              <a:t>Detaylı</a:t>
            </a:r>
            <a:r>
              <a:rPr lang="en-GB" b="1" dirty="0" smtClean="0"/>
              <a:t> </a:t>
            </a:r>
            <a:r>
              <a:rPr lang="en-GB" b="1" dirty="0" err="1" smtClean="0"/>
              <a:t>bilgi</a:t>
            </a:r>
            <a:r>
              <a:rPr lang="en-GB" b="1" dirty="0" smtClean="0"/>
              <a:t> </a:t>
            </a:r>
            <a:r>
              <a:rPr lang="en-GB" b="1" dirty="0" err="1" smtClean="0"/>
              <a:t>için</a:t>
            </a:r>
            <a:r>
              <a:rPr lang="en-GB" b="1" dirty="0" smtClean="0"/>
              <a:t>:</a:t>
            </a:r>
          </a:p>
          <a:p>
            <a:pPr marL="0" indent="0" algn="ctr">
              <a:buNone/>
            </a:pP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ec.europa.eu/growth/tools-databases/eliit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hlinkClick r:id="rId3"/>
              </a:rPr>
              <a:t>info@eliitproject.eu</a:t>
            </a:r>
            <a:endParaRPr lang="tr-TR" dirty="0" smtClean="0"/>
          </a:p>
          <a:p>
            <a:pPr marL="0" indent="0" algn="ctr">
              <a:buNone/>
            </a:pPr>
            <a:endParaRPr lang="tr-TR" dirty="0"/>
          </a:p>
        </p:txBody>
      </p:sp>
      <p:pic>
        <p:nvPicPr>
          <p:cNvPr id="4" name="Picture 3" descr="Macintosh HD:Users:senakaya:Desktop:Kosgeb Kurumsal Kimlik2 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051" y="439017"/>
            <a:ext cx="2944495" cy="1657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047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5079" y="1730830"/>
            <a:ext cx="988695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/>
              <a:t>ELIIT Avrupa Birliği’nin KOBİ</a:t>
            </a:r>
            <a:r>
              <a:rPr lang="en-GB" dirty="0"/>
              <a:t>’</a:t>
            </a:r>
            <a:r>
              <a:rPr lang="tr-TR" dirty="0" err="1"/>
              <a:t>leri</a:t>
            </a:r>
            <a:r>
              <a:rPr lang="en-GB" dirty="0"/>
              <a:t>n</a:t>
            </a:r>
            <a:r>
              <a:rPr lang="tr-TR" dirty="0"/>
              <a:t> rekabet edebilirliği için oluşturduğu COSME Programı altında finanse edilmektedir.</a:t>
            </a:r>
          </a:p>
          <a:p>
            <a:pPr algn="just"/>
            <a:endParaRPr lang="tr-TR" dirty="0" smtClean="0"/>
          </a:p>
          <a:p>
            <a:pPr algn="just"/>
            <a:r>
              <a:rPr lang="en-GB" dirty="0" smtClean="0"/>
              <a:t>“ELIIT” </a:t>
            </a:r>
            <a:r>
              <a:rPr lang="tr-TR" dirty="0"/>
              <a:t>(</a:t>
            </a:r>
            <a:r>
              <a:rPr lang="tr-TR" dirty="0" err="1" smtClean="0"/>
              <a:t>European</a:t>
            </a:r>
            <a:r>
              <a:rPr lang="en-GB" dirty="0" smtClean="0"/>
              <a:t> </a:t>
            </a:r>
            <a:r>
              <a:rPr lang="tr-TR" dirty="0" err="1" smtClean="0"/>
              <a:t>Lignt</a:t>
            </a:r>
            <a:r>
              <a:rPr lang="en-GB" dirty="0" smtClean="0"/>
              <a:t> </a:t>
            </a:r>
            <a:r>
              <a:rPr lang="tr-TR" dirty="0" err="1" smtClean="0"/>
              <a:t>Industries</a:t>
            </a:r>
            <a:r>
              <a:rPr lang="en-GB" dirty="0" smtClean="0"/>
              <a:t> </a:t>
            </a:r>
            <a:r>
              <a:rPr lang="tr-TR" dirty="0" err="1" smtClean="0"/>
              <a:t>Innovation</a:t>
            </a:r>
            <a:r>
              <a:rPr lang="en-GB" dirty="0" smtClean="0"/>
              <a:t> </a:t>
            </a:r>
            <a:r>
              <a:rPr lang="tr-TR" dirty="0" err="1" smtClean="0"/>
              <a:t>and</a:t>
            </a:r>
            <a:r>
              <a:rPr lang="en-GB" dirty="0" smtClean="0"/>
              <a:t> </a:t>
            </a:r>
            <a:r>
              <a:rPr lang="tr-TR" dirty="0" err="1" smtClean="0"/>
              <a:t>Technology</a:t>
            </a:r>
            <a:r>
              <a:rPr lang="tr-TR" dirty="0" smtClean="0"/>
              <a:t>)</a:t>
            </a:r>
            <a:r>
              <a:rPr lang="en-GB" dirty="0" smtClean="0"/>
              <a:t> </a:t>
            </a:r>
            <a:r>
              <a:rPr lang="en-GB" dirty="0" err="1" smtClean="0"/>
              <a:t>Projesi</a:t>
            </a:r>
            <a:r>
              <a:rPr lang="en-GB" dirty="0" smtClean="0"/>
              <a:t> </a:t>
            </a:r>
            <a:r>
              <a:rPr lang="en-GB" b="1" i="1" u="sng" dirty="0" err="1" smtClean="0"/>
              <a:t>tekstil</a:t>
            </a:r>
            <a:r>
              <a:rPr lang="en-GB" b="1" i="1" u="sng" dirty="0" smtClean="0"/>
              <a:t>, </a:t>
            </a:r>
            <a:r>
              <a:rPr lang="en-GB" b="1" i="1" u="sng" dirty="0" err="1" smtClean="0"/>
              <a:t>deri</a:t>
            </a:r>
            <a:r>
              <a:rPr lang="en-GB" b="1" i="1" u="sng" dirty="0" smtClean="0"/>
              <a:t>, </a:t>
            </a:r>
            <a:r>
              <a:rPr lang="en-GB" b="1" i="1" u="sng" dirty="0" err="1" smtClean="0"/>
              <a:t>giyim</a:t>
            </a:r>
            <a:r>
              <a:rPr lang="en-GB" b="1" i="1" u="sng" dirty="0" smtClean="0"/>
              <a:t> </a:t>
            </a:r>
            <a:r>
              <a:rPr lang="en-GB" b="1" i="1" u="sng" dirty="0" err="1" smtClean="0"/>
              <a:t>ve</a:t>
            </a:r>
            <a:r>
              <a:rPr lang="en-GB" b="1" i="1" u="sng" dirty="0" smtClean="0"/>
              <a:t> </a:t>
            </a:r>
            <a:r>
              <a:rPr lang="en-GB" b="1" i="1" u="sng" dirty="0" err="1" smtClean="0"/>
              <a:t>ayakkabı</a:t>
            </a:r>
            <a:r>
              <a:rPr lang="en-GB" b="1" i="1" u="sng" dirty="0" smtClean="0"/>
              <a:t> </a:t>
            </a:r>
            <a:r>
              <a:rPr lang="tr-TR" dirty="0" smtClean="0"/>
              <a:t>sektörlerinde</a:t>
            </a:r>
            <a:r>
              <a:rPr lang="en-GB" dirty="0" smtClean="0"/>
              <a:t> </a:t>
            </a:r>
            <a:r>
              <a:rPr lang="en-GB" dirty="0" err="1" smtClean="0"/>
              <a:t>faaliyet</a:t>
            </a:r>
            <a:r>
              <a:rPr lang="en-GB" dirty="0" smtClean="0"/>
              <a:t> </a:t>
            </a:r>
            <a:r>
              <a:rPr lang="en-GB" dirty="0" err="1" smtClean="0"/>
              <a:t>gösteren</a:t>
            </a:r>
            <a:r>
              <a:rPr lang="en-GB" dirty="0" smtClean="0"/>
              <a:t> </a:t>
            </a:r>
            <a:r>
              <a:rPr lang="en-GB" dirty="0" err="1" smtClean="0"/>
              <a:t>KOBİ’ler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teknoloji</a:t>
            </a:r>
            <a:r>
              <a:rPr lang="en-GB" dirty="0" smtClean="0"/>
              <a:t> </a:t>
            </a:r>
            <a:r>
              <a:rPr lang="en-GB" dirty="0" err="1" smtClean="0"/>
              <a:t>sağlayacıları</a:t>
            </a:r>
            <a:r>
              <a:rPr lang="en-GB" dirty="0" smtClean="0"/>
              <a:t> </a:t>
            </a:r>
            <a:r>
              <a:rPr lang="en-GB" dirty="0" err="1" smtClean="0"/>
              <a:t>arasında</a:t>
            </a:r>
            <a:r>
              <a:rPr lang="en-GB" dirty="0" smtClean="0"/>
              <a:t> </a:t>
            </a:r>
            <a:r>
              <a:rPr lang="en-GB" dirty="0" err="1" smtClean="0"/>
              <a:t>Avrupa</a:t>
            </a:r>
            <a:r>
              <a:rPr lang="en-GB" dirty="0" smtClean="0"/>
              <a:t> </a:t>
            </a:r>
            <a:r>
              <a:rPr lang="en-GB" dirty="0" err="1" smtClean="0"/>
              <a:t>çapında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ortaklık</a:t>
            </a:r>
            <a:r>
              <a:rPr lang="en-GB" dirty="0" smtClean="0"/>
              <a:t> </a:t>
            </a:r>
            <a:r>
              <a:rPr lang="en-GB" dirty="0" err="1" smtClean="0"/>
              <a:t>yaratmayı</a:t>
            </a:r>
            <a:r>
              <a:rPr lang="en-GB" dirty="0" smtClean="0"/>
              <a:t> </a:t>
            </a:r>
            <a:r>
              <a:rPr lang="en-GB" dirty="0" err="1" smtClean="0"/>
              <a:t>hedeflemektedir</a:t>
            </a:r>
            <a:r>
              <a:rPr lang="en-GB" dirty="0" smtClean="0"/>
              <a:t>. 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/>
              <a:t>E</a:t>
            </a:r>
            <a:r>
              <a:rPr lang="en-GB" dirty="0" smtClean="0"/>
              <a:t>LIIT </a:t>
            </a:r>
            <a:r>
              <a:rPr lang="en-GB" dirty="0" err="1" smtClean="0"/>
              <a:t>Projesi</a:t>
            </a:r>
            <a:r>
              <a:rPr lang="en-GB" dirty="0" smtClean="0"/>
              <a:t> </a:t>
            </a:r>
            <a:r>
              <a:rPr lang="en-GB" dirty="0" err="1" smtClean="0"/>
              <a:t>sayesinde</a:t>
            </a:r>
            <a:r>
              <a:rPr lang="en-GB" dirty="0" smtClean="0"/>
              <a:t> </a:t>
            </a:r>
            <a:r>
              <a:rPr lang="en-GB" dirty="0" err="1" smtClean="0"/>
              <a:t>Avrupa</a:t>
            </a:r>
            <a:r>
              <a:rPr lang="en-GB" dirty="0" smtClean="0"/>
              <a:t> </a:t>
            </a:r>
            <a:r>
              <a:rPr lang="en-GB" dirty="0" err="1" smtClean="0"/>
              <a:t>sanayisinde</a:t>
            </a:r>
            <a:r>
              <a:rPr lang="en-GB" dirty="0" smtClean="0"/>
              <a:t> </a:t>
            </a:r>
            <a:r>
              <a:rPr lang="en-GB" dirty="0" err="1" smtClean="0"/>
              <a:t>teknoloji</a:t>
            </a:r>
            <a:r>
              <a:rPr lang="en-GB" dirty="0" smtClean="0"/>
              <a:t> </a:t>
            </a:r>
            <a:r>
              <a:rPr lang="en-GB" dirty="0" err="1" smtClean="0"/>
              <a:t>inovasyonu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teknoloji</a:t>
            </a:r>
            <a:r>
              <a:rPr lang="en-GB" dirty="0" smtClean="0"/>
              <a:t> </a:t>
            </a:r>
            <a:r>
              <a:rPr lang="en-GB" dirty="0" err="1" smtClean="0"/>
              <a:t>transferi</a:t>
            </a:r>
            <a:r>
              <a:rPr lang="en-GB" dirty="0" smtClean="0"/>
              <a:t> </a:t>
            </a:r>
            <a:r>
              <a:rPr lang="en-GB" dirty="0" err="1" smtClean="0"/>
              <a:t>desteklenecektir</a:t>
            </a:r>
            <a:r>
              <a:rPr lang="en-GB" dirty="0" smtClean="0"/>
              <a:t>. </a:t>
            </a:r>
          </a:p>
          <a:p>
            <a:pPr algn="just"/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yenilikçi</a:t>
            </a:r>
            <a:r>
              <a:rPr lang="en-GB" dirty="0" smtClean="0"/>
              <a:t> </a:t>
            </a:r>
            <a:r>
              <a:rPr lang="en-GB" dirty="0" err="1" smtClean="0"/>
              <a:t>ürünlere</a:t>
            </a:r>
            <a:r>
              <a:rPr lang="en-GB" dirty="0" smtClean="0"/>
              <a:t>, </a:t>
            </a:r>
            <a:r>
              <a:rPr lang="en-GB" dirty="0" err="1" smtClean="0"/>
              <a:t>hammaddelere</a:t>
            </a:r>
            <a:r>
              <a:rPr lang="en-GB" dirty="0" smtClean="0"/>
              <a:t>, </a:t>
            </a:r>
            <a:r>
              <a:rPr lang="en-GB" dirty="0" err="1" smtClean="0"/>
              <a:t>iş</a:t>
            </a:r>
            <a:r>
              <a:rPr lang="en-GB" dirty="0" smtClean="0"/>
              <a:t> </a:t>
            </a:r>
            <a:r>
              <a:rPr lang="en-GB" dirty="0" err="1" smtClean="0"/>
              <a:t>modellerine</a:t>
            </a:r>
            <a:r>
              <a:rPr lang="en-GB" dirty="0" smtClean="0"/>
              <a:t>; </a:t>
            </a:r>
            <a:r>
              <a:rPr lang="en-GB" dirty="0" err="1" smtClean="0"/>
              <a:t>katma</a:t>
            </a:r>
            <a:r>
              <a:rPr lang="en-GB" dirty="0" smtClean="0"/>
              <a:t> </a:t>
            </a:r>
            <a:r>
              <a:rPr lang="en-GB" dirty="0" err="1" smtClean="0"/>
              <a:t>değer</a:t>
            </a:r>
            <a:r>
              <a:rPr lang="en-GB" dirty="0" smtClean="0"/>
              <a:t>, </a:t>
            </a:r>
            <a:r>
              <a:rPr lang="en-GB" dirty="0" err="1"/>
              <a:t>p</a:t>
            </a:r>
            <a:r>
              <a:rPr lang="en-GB" dirty="0" err="1" smtClean="0"/>
              <a:t>azar</a:t>
            </a:r>
            <a:r>
              <a:rPr lang="en-GB" dirty="0" smtClean="0"/>
              <a:t> </a:t>
            </a:r>
            <a:r>
              <a:rPr lang="en-GB" dirty="0" err="1" smtClean="0"/>
              <a:t>potansiyeli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yeni</a:t>
            </a:r>
            <a:r>
              <a:rPr lang="en-GB" dirty="0" smtClean="0"/>
              <a:t> </a:t>
            </a:r>
            <a:r>
              <a:rPr lang="en-GB" dirty="0" err="1" smtClean="0"/>
              <a:t>girşimcilik</a:t>
            </a:r>
            <a:r>
              <a:rPr lang="en-GB" dirty="0" smtClean="0"/>
              <a:t> </a:t>
            </a:r>
            <a:r>
              <a:rPr lang="en-GB" dirty="0" err="1" smtClean="0"/>
              <a:t>modellerinin</a:t>
            </a:r>
            <a:r>
              <a:rPr lang="en-GB" dirty="0" smtClean="0"/>
              <a:t> </a:t>
            </a:r>
            <a:r>
              <a:rPr lang="en-GB" dirty="0" err="1" smtClean="0"/>
              <a:t>ışığında</a:t>
            </a:r>
            <a:r>
              <a:rPr lang="en-GB" dirty="0" smtClean="0"/>
              <a:t> </a:t>
            </a:r>
            <a:r>
              <a:rPr lang="tr-TR" dirty="0" smtClean="0"/>
              <a:t>ulaşılması</a:t>
            </a:r>
            <a:r>
              <a:rPr lang="en-GB" dirty="0" smtClean="0"/>
              <a:t> </a:t>
            </a:r>
            <a:r>
              <a:rPr lang="en-GB" dirty="0" err="1" smtClean="0"/>
              <a:t>sağlanacak</a:t>
            </a:r>
            <a:r>
              <a:rPr lang="en-GB" dirty="0" smtClean="0"/>
              <a:t>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zamanda</a:t>
            </a:r>
            <a:r>
              <a:rPr lang="en-GB" dirty="0" smtClean="0"/>
              <a:t> </a:t>
            </a:r>
            <a:r>
              <a:rPr lang="en-GB" dirty="0" err="1" smtClean="0"/>
              <a:t>rekabet</a:t>
            </a:r>
            <a:r>
              <a:rPr lang="en-GB" dirty="0" smtClean="0"/>
              <a:t> </a:t>
            </a:r>
            <a:r>
              <a:rPr lang="en-GB" dirty="0" err="1" smtClean="0"/>
              <a:t>edebilirlik</a:t>
            </a:r>
            <a:r>
              <a:rPr lang="en-GB" dirty="0" smtClean="0"/>
              <a:t> </a:t>
            </a:r>
            <a:r>
              <a:rPr lang="en-GB" dirty="0" err="1" smtClean="0"/>
              <a:t>uzun</a:t>
            </a:r>
            <a:r>
              <a:rPr lang="en-GB" dirty="0" smtClean="0"/>
              <a:t> </a:t>
            </a:r>
            <a:r>
              <a:rPr lang="en-GB" dirty="0" err="1" smtClean="0"/>
              <a:t>vadade</a:t>
            </a:r>
            <a:r>
              <a:rPr lang="en-GB" dirty="0" smtClean="0"/>
              <a:t> </a:t>
            </a:r>
            <a:r>
              <a:rPr lang="en-GB" dirty="0" err="1" smtClean="0"/>
              <a:t>korunacaktır</a:t>
            </a:r>
            <a:r>
              <a:rPr lang="en-GB" dirty="0" smtClean="0"/>
              <a:t>.</a:t>
            </a:r>
          </a:p>
          <a:p>
            <a:pPr algn="just"/>
            <a:endParaRPr lang="en-GB" dirty="0" smtClean="0"/>
          </a:p>
          <a:p>
            <a:pPr algn="just"/>
            <a:r>
              <a:rPr lang="tr-TR" dirty="0" err="1"/>
              <a:t>Ü</a:t>
            </a:r>
            <a:r>
              <a:rPr lang="tr-TR" dirty="0" err="1" smtClean="0"/>
              <a:t>reti</a:t>
            </a:r>
            <a:r>
              <a:rPr lang="en-GB" dirty="0" smtClean="0"/>
              <a:t>m </a:t>
            </a:r>
            <a:r>
              <a:rPr lang="en-GB" dirty="0" err="1" smtClean="0"/>
              <a:t>yapan</a:t>
            </a:r>
            <a:r>
              <a:rPr lang="en-GB" dirty="0" smtClean="0"/>
              <a:t> </a:t>
            </a:r>
            <a:r>
              <a:rPr lang="en-GB" dirty="0" err="1" smtClean="0"/>
              <a:t>firmalar</a:t>
            </a:r>
            <a:r>
              <a:rPr lang="en-GB" dirty="0" smtClean="0"/>
              <a:t> </a:t>
            </a:r>
            <a:r>
              <a:rPr lang="tr-TR" dirty="0" smtClean="0"/>
              <a:t>ve teknoloji firmaları </a:t>
            </a:r>
            <a:r>
              <a:rPr lang="en-GB" dirty="0" err="1" smtClean="0"/>
              <a:t>arasındaki</a:t>
            </a:r>
            <a:r>
              <a:rPr lang="en-GB" dirty="0" smtClean="0"/>
              <a:t> </a:t>
            </a:r>
            <a:r>
              <a:rPr lang="tr-TR" dirty="0" smtClean="0"/>
              <a:t>iş birliği </a:t>
            </a:r>
            <a:r>
              <a:rPr lang="en-GB" dirty="0" err="1" smtClean="0"/>
              <a:t>güçlenecek</a:t>
            </a:r>
            <a:r>
              <a:rPr lang="en-GB" dirty="0" smtClean="0"/>
              <a:t> ve </a:t>
            </a:r>
            <a:r>
              <a:rPr lang="en-GB" dirty="0" err="1" smtClean="0"/>
              <a:t>uluslararası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tr-TR" dirty="0" smtClean="0"/>
              <a:t>ş ağı destekle</a:t>
            </a:r>
            <a:r>
              <a:rPr lang="en-GB" dirty="0" err="1" smtClean="0"/>
              <a:t>necekt</a:t>
            </a:r>
            <a:r>
              <a:rPr lang="tr-TR" dirty="0" smtClean="0"/>
              <a:t>ir. Ticari paydaşlar ile olan etkileşim art</a:t>
            </a:r>
            <a:r>
              <a:rPr lang="en-GB" dirty="0" err="1" smtClean="0"/>
              <a:t>acak</a:t>
            </a:r>
            <a:r>
              <a:rPr lang="tr-TR" dirty="0" smtClean="0"/>
              <a:t>, </a:t>
            </a:r>
            <a:r>
              <a:rPr lang="en-GB" dirty="0" smtClean="0"/>
              <a:t>f</a:t>
            </a:r>
            <a:r>
              <a:rPr lang="tr-TR" dirty="0" err="1" smtClean="0"/>
              <a:t>ikri</a:t>
            </a:r>
            <a:r>
              <a:rPr lang="tr-TR" dirty="0" smtClean="0"/>
              <a:t> </a:t>
            </a:r>
            <a:r>
              <a:rPr lang="en-GB" dirty="0" smtClean="0"/>
              <a:t>m</a:t>
            </a:r>
            <a:r>
              <a:rPr lang="tr-TR" dirty="0" err="1" smtClean="0"/>
              <a:t>ülkiyet</a:t>
            </a:r>
            <a:r>
              <a:rPr lang="tr-TR" dirty="0" smtClean="0"/>
              <a:t> </a:t>
            </a:r>
            <a:r>
              <a:rPr lang="en-GB" dirty="0"/>
              <a:t>h</a:t>
            </a:r>
            <a:r>
              <a:rPr lang="tr-TR" dirty="0" smtClean="0"/>
              <a:t>aklarını koruyan KOBİ'lere de deste</a:t>
            </a:r>
            <a:r>
              <a:rPr lang="en-GB" dirty="0" smtClean="0"/>
              <a:t>k </a:t>
            </a:r>
            <a:r>
              <a:rPr lang="en-GB" dirty="0" err="1" smtClean="0"/>
              <a:t>olunacaktır</a:t>
            </a:r>
            <a:r>
              <a:rPr lang="en-GB" dirty="0" smtClean="0"/>
              <a:t>. </a:t>
            </a:r>
          </a:p>
          <a:p>
            <a:pPr algn="just"/>
            <a:endParaRPr lang="en-GB" dirty="0"/>
          </a:p>
          <a:p>
            <a:pPr algn="just"/>
            <a:r>
              <a:rPr lang="en-GB" dirty="0" err="1" smtClean="0"/>
              <a:t>Teklif</a:t>
            </a:r>
            <a:r>
              <a:rPr lang="en-GB" dirty="0" smtClean="0"/>
              <a:t> </a:t>
            </a:r>
            <a:r>
              <a:rPr lang="en-GB" dirty="0" err="1" smtClean="0"/>
              <a:t>Çağrısı</a:t>
            </a:r>
            <a:r>
              <a:rPr lang="en-GB" dirty="0" smtClean="0"/>
              <a:t> </a:t>
            </a:r>
            <a:r>
              <a:rPr lang="en-GB" b="1" dirty="0" smtClean="0"/>
              <a:t>17 Mart 2020</a:t>
            </a:r>
            <a:r>
              <a:rPr lang="en-GB" dirty="0" smtClean="0"/>
              <a:t>’ye </a:t>
            </a:r>
            <a:r>
              <a:rPr lang="en-GB" dirty="0" err="1" smtClean="0"/>
              <a:t>kadar</a:t>
            </a:r>
            <a:r>
              <a:rPr lang="en-GB" dirty="0" smtClean="0"/>
              <a:t> </a:t>
            </a:r>
            <a:r>
              <a:rPr lang="en-GB" dirty="0" err="1" smtClean="0"/>
              <a:t>açık</a:t>
            </a:r>
            <a:r>
              <a:rPr lang="en-GB" dirty="0" smtClean="0"/>
              <a:t> </a:t>
            </a:r>
            <a:r>
              <a:rPr lang="en-GB" dirty="0" err="1" smtClean="0"/>
              <a:t>olacaktır</a:t>
            </a:r>
            <a:r>
              <a:rPr lang="en-GB" dirty="0" smtClean="0"/>
              <a:t>.</a:t>
            </a:r>
            <a:endParaRPr lang="tr-TR" dirty="0"/>
          </a:p>
        </p:txBody>
      </p:sp>
      <p:sp>
        <p:nvSpPr>
          <p:cNvPr id="2" name="TextBox 1"/>
          <p:cNvSpPr txBox="1"/>
          <p:nvPr/>
        </p:nvSpPr>
        <p:spPr>
          <a:xfrm>
            <a:off x="1962438" y="674420"/>
            <a:ext cx="8523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ELIIT </a:t>
            </a:r>
            <a:r>
              <a:rPr lang="en-GB" sz="3600" b="1" dirty="0" err="1" smtClean="0"/>
              <a:t>Projesi</a:t>
            </a:r>
            <a:r>
              <a:rPr lang="en-GB" sz="3600" dirty="0" smtClean="0"/>
              <a:t>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0149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63287"/>
            <a:ext cx="10018713" cy="1200150"/>
          </a:xfrm>
        </p:spPr>
        <p:txBody>
          <a:bodyPr>
            <a:normAutofit/>
          </a:bodyPr>
          <a:lstStyle/>
          <a:p>
            <a:r>
              <a:rPr lang="en-GB" sz="3600" b="1" dirty="0"/>
              <a:t>ELIIT </a:t>
            </a:r>
            <a:r>
              <a:rPr lang="en-GB" sz="3600" b="1" dirty="0" err="1"/>
              <a:t>Projesi</a:t>
            </a:r>
            <a:r>
              <a:rPr lang="en-GB" sz="3600" dirty="0"/>
              <a:t> 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422071"/>
            <a:ext cx="10018713" cy="3124201"/>
          </a:xfrm>
        </p:spPr>
        <p:txBody>
          <a:bodyPr>
            <a:noAutofit/>
          </a:bodyPr>
          <a:lstStyle/>
          <a:p>
            <a:pPr algn="just"/>
            <a:endParaRPr lang="tr-TR" sz="2000" dirty="0" smtClean="0"/>
          </a:p>
          <a:p>
            <a:pPr algn="just"/>
            <a:r>
              <a:rPr lang="en-GB" sz="2000" dirty="0" smtClean="0"/>
              <a:t>ELIIT </a:t>
            </a:r>
            <a:r>
              <a:rPr lang="tr-TR" sz="2000" b="1" i="1" dirty="0" smtClean="0"/>
              <a:t>tekstil,</a:t>
            </a:r>
            <a:r>
              <a:rPr lang="en-GB" sz="2000" b="1" i="1" dirty="0" smtClean="0"/>
              <a:t> </a:t>
            </a:r>
            <a:r>
              <a:rPr lang="tr-TR" sz="2000" b="1" i="1" dirty="0" smtClean="0"/>
              <a:t>giyim,</a:t>
            </a:r>
            <a:r>
              <a:rPr lang="en-GB" sz="2000" b="1" i="1" dirty="0" smtClean="0"/>
              <a:t> </a:t>
            </a:r>
            <a:r>
              <a:rPr lang="tr-TR" sz="2000" b="1" i="1" dirty="0" smtClean="0"/>
              <a:t>deri ve ayakkabı</a:t>
            </a:r>
            <a:r>
              <a:rPr lang="tr-TR" sz="2000" dirty="0" smtClean="0"/>
              <a:t> sektörlerinde </a:t>
            </a:r>
            <a:r>
              <a:rPr lang="en-GB" sz="2000" dirty="0" err="1" smtClean="0"/>
              <a:t>faaliyet</a:t>
            </a:r>
            <a:r>
              <a:rPr lang="en-GB" sz="2000" dirty="0" smtClean="0"/>
              <a:t> </a:t>
            </a:r>
            <a:r>
              <a:rPr lang="en-GB" sz="2000" dirty="0" err="1" smtClean="0"/>
              <a:t>gösteren</a:t>
            </a:r>
            <a:r>
              <a:rPr lang="en-GB" sz="2000" dirty="0" smtClean="0"/>
              <a:t> </a:t>
            </a:r>
            <a:r>
              <a:rPr lang="en-GB" sz="2000" dirty="0" err="1" smtClean="0"/>
              <a:t>KOBİ’lerin</a:t>
            </a:r>
            <a:r>
              <a:rPr lang="en-GB" sz="2000" dirty="0" smtClean="0"/>
              <a:t> </a:t>
            </a:r>
            <a:r>
              <a:rPr lang="en-GB" sz="2000" dirty="0" err="1" smtClean="0"/>
              <a:t>yıkıcı</a:t>
            </a:r>
            <a:r>
              <a:rPr lang="en-GB" sz="2000" dirty="0" smtClean="0"/>
              <a:t> </a:t>
            </a:r>
            <a:r>
              <a:rPr lang="en-GB" sz="2000" dirty="0" err="1" smtClean="0"/>
              <a:t>inovasyon</a:t>
            </a:r>
            <a:r>
              <a:rPr lang="en-GB" sz="2000" dirty="0" smtClean="0"/>
              <a:t>/</a:t>
            </a:r>
            <a:r>
              <a:rPr lang="en-GB" sz="2000" dirty="0" err="1" smtClean="0"/>
              <a:t>yıkıcı</a:t>
            </a:r>
            <a:r>
              <a:rPr lang="en-GB" sz="2000" dirty="0" smtClean="0"/>
              <a:t> </a:t>
            </a:r>
            <a:r>
              <a:rPr lang="en-GB" sz="2000" dirty="0" err="1" smtClean="0"/>
              <a:t>teknoloji</a:t>
            </a:r>
            <a:r>
              <a:rPr lang="tr-TR" sz="2000" dirty="0" smtClean="0"/>
              <a:t>*</a:t>
            </a:r>
            <a:r>
              <a:rPr lang="en-GB" sz="2000" dirty="0" smtClean="0"/>
              <a:t> (</a:t>
            </a:r>
            <a:r>
              <a:rPr lang="en-GB" sz="2000" dirty="0" err="1" smtClean="0"/>
              <a:t>distruptive</a:t>
            </a:r>
            <a:r>
              <a:rPr lang="en-GB" sz="2000" dirty="0" smtClean="0"/>
              <a:t> technology) </a:t>
            </a:r>
            <a:r>
              <a:rPr lang="tr-TR" sz="2000" dirty="0" smtClean="0"/>
              <a:t>örneklerini kendi iş planlarına, süreçlerine ve ürettikleri ürünlere uygulamalarına fırsat verecektir, bu teknolojiler aşağıdaki örneklerden olabilir 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1800" dirty="0" err="1" smtClean="0"/>
              <a:t>Etkinleştirici</a:t>
            </a:r>
            <a:r>
              <a:rPr lang="tr-TR" sz="1800" dirty="0" smtClean="0"/>
              <a:t> Anahtar Teknolojiler (</a:t>
            </a:r>
            <a:r>
              <a:rPr lang="tr-TR" sz="1800" dirty="0" err="1" smtClean="0"/>
              <a:t>KETs</a:t>
            </a:r>
            <a:r>
              <a:rPr lang="tr-TR" sz="1800" dirty="0" smtClean="0"/>
              <a:t>)</a:t>
            </a:r>
            <a:r>
              <a:rPr lang="en-GB" sz="1800" dirty="0" smtClean="0"/>
              <a:t>;</a:t>
            </a:r>
            <a:endParaRPr lang="tr-TR" sz="18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1800" dirty="0" smtClean="0"/>
              <a:t>Dijital </a:t>
            </a:r>
            <a:r>
              <a:rPr lang="en-GB" sz="1800" dirty="0" smtClean="0"/>
              <a:t>T</a:t>
            </a:r>
            <a:r>
              <a:rPr lang="tr-TR" sz="1800" dirty="0" err="1" smtClean="0"/>
              <a:t>eknolojiler</a:t>
            </a:r>
            <a:r>
              <a:rPr lang="en-GB" sz="1800" dirty="0" smtClean="0"/>
              <a:t>;</a:t>
            </a:r>
            <a:endParaRPr lang="tr-TR" sz="18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1800" dirty="0" smtClean="0"/>
              <a:t>Yapay Zeka</a:t>
            </a:r>
            <a:r>
              <a:rPr lang="en-GB" sz="1800" dirty="0" smtClean="0"/>
              <a:t>;</a:t>
            </a:r>
            <a:endParaRPr lang="tr-TR" sz="18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1800" dirty="0" smtClean="0"/>
              <a:t>İ</a:t>
            </a:r>
            <a:r>
              <a:rPr lang="tr-TR" sz="1800" dirty="0" err="1" smtClean="0"/>
              <a:t>nternet</a:t>
            </a:r>
            <a:r>
              <a:rPr lang="en-GB" sz="1800" dirty="0" smtClean="0"/>
              <a:t>;</a:t>
            </a:r>
            <a:endParaRPr lang="tr-TR" sz="18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1800" dirty="0" smtClean="0"/>
              <a:t>Yüksek Performanslı Materyaller</a:t>
            </a:r>
            <a:r>
              <a:rPr lang="en-GB" sz="1800" dirty="0" smtClean="0"/>
              <a:t>;</a:t>
            </a:r>
            <a:endParaRPr lang="tr-TR" sz="18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1800" dirty="0" smtClean="0"/>
              <a:t>Döngüsel Ekonomi vb. 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tr-TR" sz="1800" dirty="0"/>
          </a:p>
          <a:p>
            <a:pPr lvl="1" algn="just">
              <a:buFont typeface="Wingdings" panose="05000000000000000000" pitchFamily="2" charset="2"/>
              <a:buChar char="ü"/>
            </a:pPr>
            <a:endParaRPr lang="tr-TR" sz="1800" dirty="0" smtClean="0"/>
          </a:p>
          <a:p>
            <a:pPr marL="457200" lvl="1" indent="0" algn="just">
              <a:buNone/>
            </a:pPr>
            <a:r>
              <a:rPr lang="tr-TR" sz="1400" dirty="0" smtClean="0"/>
              <a:t>*</a:t>
            </a:r>
            <a:r>
              <a:rPr lang="tr-TR" sz="1400" dirty="0"/>
              <a:t>Yıkıcı teknoloji, tüketicilerin, endüstrilerin veya işletmelerin çalışma biçimini önemli ölçüde değiştiren bir yeniliktir. Yıkıcı bir teknoloji, fark edilebilen üstün özelliklere sahip olduğu için değiştirdiği sistemleri veya alışkanlıkları süpürür.</a:t>
            </a:r>
            <a:endParaRPr lang="tr-TR" sz="1400" dirty="0" smtClean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5646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668" y="57150"/>
            <a:ext cx="10018713" cy="1752599"/>
          </a:xfrm>
        </p:spPr>
        <p:txBody>
          <a:bodyPr>
            <a:normAutofit/>
          </a:bodyPr>
          <a:lstStyle/>
          <a:p>
            <a:r>
              <a:rPr lang="en-GB" sz="3600" b="1" dirty="0"/>
              <a:t>ELIIT </a:t>
            </a:r>
            <a:r>
              <a:rPr lang="en-GB" sz="3600" b="1" dirty="0" err="1"/>
              <a:t>Projesi</a:t>
            </a:r>
            <a:r>
              <a:rPr lang="en-GB" sz="3600" dirty="0"/>
              <a:t> 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46" y="1891392"/>
            <a:ext cx="10018713" cy="3124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ELIIT </a:t>
            </a:r>
            <a:r>
              <a:rPr lang="en-GB" dirty="0" err="1" smtClean="0"/>
              <a:t>aşağıda</a:t>
            </a:r>
            <a:r>
              <a:rPr lang="en-GB" dirty="0" smtClean="0"/>
              <a:t> </a:t>
            </a:r>
            <a:r>
              <a:rPr lang="en-GB" dirty="0" err="1" smtClean="0"/>
              <a:t>sıralanan</a:t>
            </a:r>
            <a:r>
              <a:rPr lang="en-GB" dirty="0" smtClean="0"/>
              <a:t> </a:t>
            </a:r>
            <a:r>
              <a:rPr lang="en-GB" dirty="0" err="1" smtClean="0"/>
              <a:t>amaçlara</a:t>
            </a:r>
            <a:r>
              <a:rPr lang="en-GB" dirty="0" smtClean="0"/>
              <a:t> </a:t>
            </a:r>
            <a:r>
              <a:rPr lang="en-GB" dirty="0" err="1" smtClean="0"/>
              <a:t>hizmet</a:t>
            </a:r>
            <a:r>
              <a:rPr lang="en-GB" dirty="0" smtClean="0"/>
              <a:t> </a:t>
            </a:r>
            <a:r>
              <a:rPr lang="tr-TR" dirty="0" smtClean="0"/>
              <a:t>etmektedir</a:t>
            </a:r>
            <a:r>
              <a:rPr lang="en-GB" dirty="0" smtClean="0"/>
              <a:t>:</a:t>
            </a:r>
          </a:p>
          <a:p>
            <a:r>
              <a:rPr lang="en-GB" dirty="0" smtClean="0"/>
              <a:t>T</a:t>
            </a:r>
            <a:r>
              <a:rPr lang="tr-TR" dirty="0" err="1" smtClean="0"/>
              <a:t>ekstil</a:t>
            </a:r>
            <a:r>
              <a:rPr lang="tr-TR" dirty="0" smtClean="0"/>
              <a:t>,</a:t>
            </a:r>
            <a:r>
              <a:rPr lang="en-GB" dirty="0" smtClean="0"/>
              <a:t> </a:t>
            </a:r>
            <a:r>
              <a:rPr lang="tr-TR" dirty="0" smtClean="0"/>
              <a:t>giyim,</a:t>
            </a:r>
            <a:r>
              <a:rPr lang="en-GB" dirty="0" smtClean="0"/>
              <a:t> </a:t>
            </a:r>
            <a:r>
              <a:rPr lang="tr-TR" dirty="0" smtClean="0"/>
              <a:t>deri </a:t>
            </a:r>
            <a:r>
              <a:rPr lang="tr-TR" dirty="0"/>
              <a:t>ve ayakkabı sektörlerinde faaliyet gösteren </a:t>
            </a:r>
            <a:r>
              <a:rPr lang="tr-TR" dirty="0" smtClean="0"/>
              <a:t>KOBİ</a:t>
            </a:r>
            <a:r>
              <a:rPr lang="en-GB" dirty="0" smtClean="0"/>
              <a:t>’</a:t>
            </a:r>
            <a:r>
              <a:rPr lang="tr-TR" dirty="0" err="1" smtClean="0"/>
              <a:t>lerin</a:t>
            </a:r>
            <a:r>
              <a:rPr lang="en-GB" dirty="0" smtClean="0"/>
              <a:t> </a:t>
            </a:r>
            <a:r>
              <a:rPr lang="en-GB" dirty="0" err="1" smtClean="0"/>
              <a:t>rekabet</a:t>
            </a:r>
            <a:r>
              <a:rPr lang="en-GB" dirty="0" smtClean="0"/>
              <a:t> </a:t>
            </a:r>
            <a:r>
              <a:rPr lang="en-GB" dirty="0" err="1" smtClean="0"/>
              <a:t>edebilirliğini</a:t>
            </a:r>
            <a:r>
              <a:rPr lang="en-GB" dirty="0" smtClean="0"/>
              <a:t> </a:t>
            </a:r>
            <a:r>
              <a:rPr lang="en-GB" dirty="0" err="1" smtClean="0"/>
              <a:t>artırmak</a:t>
            </a:r>
            <a:r>
              <a:rPr lang="en-GB" dirty="0"/>
              <a:t>;</a:t>
            </a:r>
            <a:endParaRPr lang="en-GB" dirty="0" smtClean="0"/>
          </a:p>
          <a:p>
            <a:r>
              <a:rPr lang="en-GB" dirty="0" err="1" smtClean="0"/>
              <a:t>Avrupadaki</a:t>
            </a:r>
            <a:r>
              <a:rPr lang="en-GB" dirty="0" smtClean="0"/>
              <a:t> </a:t>
            </a:r>
            <a:r>
              <a:rPr lang="en-GB" dirty="0" err="1" smtClean="0"/>
              <a:t>KOBİ’ler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yeni</a:t>
            </a:r>
            <a:r>
              <a:rPr lang="en-GB" dirty="0" smtClean="0"/>
              <a:t> </a:t>
            </a:r>
            <a:r>
              <a:rPr lang="en-GB" dirty="0" err="1" smtClean="0"/>
              <a:t>teknoloji</a:t>
            </a:r>
            <a:r>
              <a:rPr lang="en-GB" dirty="0" smtClean="0"/>
              <a:t> </a:t>
            </a:r>
            <a:r>
              <a:rPr lang="en-GB" dirty="0" err="1" smtClean="0"/>
              <a:t>sahipleri</a:t>
            </a:r>
            <a:r>
              <a:rPr lang="en-GB" dirty="0" smtClean="0"/>
              <a:t> </a:t>
            </a:r>
            <a:r>
              <a:rPr lang="en-GB" dirty="0" err="1" smtClean="0"/>
              <a:t>arasındaki</a:t>
            </a:r>
            <a:r>
              <a:rPr lang="en-GB" dirty="0" smtClean="0"/>
              <a:t> </a:t>
            </a:r>
            <a:r>
              <a:rPr lang="en-GB" dirty="0" err="1" smtClean="0"/>
              <a:t>ortaklığı</a:t>
            </a:r>
            <a:r>
              <a:rPr lang="en-GB" dirty="0" smtClean="0"/>
              <a:t> </a:t>
            </a:r>
            <a:r>
              <a:rPr lang="en-GB" dirty="0" err="1" smtClean="0"/>
              <a:t>artırmak</a:t>
            </a:r>
            <a:r>
              <a:rPr lang="en-GB" dirty="0"/>
              <a:t>;</a:t>
            </a:r>
            <a:endParaRPr lang="en-GB" dirty="0" smtClean="0"/>
          </a:p>
          <a:p>
            <a:r>
              <a:rPr lang="en-GB" dirty="0" err="1" smtClean="0"/>
              <a:t>KOBİ’lere</a:t>
            </a:r>
            <a:r>
              <a:rPr lang="en-GB" dirty="0" smtClean="0"/>
              <a:t> </a:t>
            </a:r>
            <a:r>
              <a:rPr lang="tr-TR" dirty="0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teknoloji</a:t>
            </a:r>
            <a:r>
              <a:rPr lang="en-GB" dirty="0" smtClean="0"/>
              <a:t> </a:t>
            </a:r>
            <a:r>
              <a:rPr lang="en-GB" dirty="0" err="1" smtClean="0"/>
              <a:t>transferini</a:t>
            </a:r>
            <a:r>
              <a:rPr lang="en-GB" dirty="0" smtClean="0"/>
              <a:t> </a:t>
            </a:r>
            <a:r>
              <a:rPr lang="en-GB" dirty="0" err="1" smtClean="0"/>
              <a:t>desteklemek</a:t>
            </a:r>
            <a:r>
              <a:rPr lang="en-GB" dirty="0" smtClean="0"/>
              <a:t>;</a:t>
            </a:r>
          </a:p>
          <a:p>
            <a:r>
              <a:rPr lang="tr-TR" dirty="0" smtClean="0"/>
              <a:t>Y</a:t>
            </a:r>
            <a:r>
              <a:rPr lang="en-GB" dirty="0" err="1" smtClean="0"/>
              <a:t>apay</a:t>
            </a:r>
            <a:r>
              <a:rPr lang="en-GB" dirty="0" smtClean="0"/>
              <a:t> </a:t>
            </a:r>
            <a:r>
              <a:rPr lang="en-GB" dirty="0" err="1" smtClean="0"/>
              <a:t>zeka</a:t>
            </a:r>
            <a:r>
              <a:rPr lang="en-GB" dirty="0" smtClean="0"/>
              <a:t>, </a:t>
            </a:r>
            <a:r>
              <a:rPr lang="en-GB" dirty="0" err="1" smtClean="0"/>
              <a:t>malzeme</a:t>
            </a:r>
            <a:r>
              <a:rPr lang="en-GB" dirty="0" smtClean="0"/>
              <a:t> </a:t>
            </a:r>
            <a:r>
              <a:rPr lang="en-GB" dirty="0" err="1" smtClean="0"/>
              <a:t>teknolojisi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katmanlı</a:t>
            </a:r>
            <a:r>
              <a:rPr lang="en-GB" dirty="0" smtClean="0"/>
              <a:t> </a:t>
            </a:r>
            <a:r>
              <a:rPr lang="en-GB" dirty="0" err="1" smtClean="0"/>
              <a:t>üretim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teknolojilerin</a:t>
            </a:r>
            <a:r>
              <a:rPr lang="en-GB" dirty="0" smtClean="0"/>
              <a:t> </a:t>
            </a:r>
            <a:r>
              <a:rPr lang="en-GB" dirty="0" err="1" smtClean="0"/>
              <a:t>geliştirilmesini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yaygın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şekilde</a:t>
            </a:r>
            <a:r>
              <a:rPr lang="en-GB" dirty="0" smtClean="0"/>
              <a:t> </a:t>
            </a:r>
            <a:r>
              <a:rPr lang="en-GB" dirty="0" err="1" smtClean="0"/>
              <a:t>kullanılmasını</a:t>
            </a:r>
            <a:r>
              <a:rPr lang="en-GB" dirty="0" smtClean="0"/>
              <a:t> </a:t>
            </a:r>
            <a:r>
              <a:rPr lang="en-GB" dirty="0" err="1" smtClean="0"/>
              <a:t>sağlamak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891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775" y="106136"/>
            <a:ext cx="10018713" cy="1752599"/>
          </a:xfrm>
        </p:spPr>
        <p:txBody>
          <a:bodyPr>
            <a:normAutofit/>
          </a:bodyPr>
          <a:lstStyle/>
          <a:p>
            <a:r>
              <a:rPr lang="en-GB" sz="3600" b="1" dirty="0"/>
              <a:t>ELIIT </a:t>
            </a:r>
            <a:r>
              <a:rPr lang="en-GB" sz="3600" b="1" dirty="0" err="1"/>
              <a:t>ve</a:t>
            </a:r>
            <a:r>
              <a:rPr lang="en-GB" sz="3600" b="1" dirty="0"/>
              <a:t> </a:t>
            </a:r>
            <a:r>
              <a:rPr lang="en-GB" sz="3600" b="1" dirty="0" err="1"/>
              <a:t>Sağlayacakları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638" y="2134996"/>
            <a:ext cx="10018713" cy="33745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1800" dirty="0" smtClean="0"/>
              <a:t>ELIIT </a:t>
            </a:r>
            <a:r>
              <a:rPr lang="tr-TR" sz="1800" dirty="0" smtClean="0"/>
              <a:t>teklif</a:t>
            </a:r>
            <a:r>
              <a:rPr lang="en-GB" sz="1800" dirty="0" smtClean="0"/>
              <a:t> </a:t>
            </a:r>
            <a:r>
              <a:rPr lang="tr-TR" sz="1800" dirty="0" smtClean="0"/>
              <a:t>çağrısı</a:t>
            </a:r>
            <a:r>
              <a:rPr lang="en-GB" sz="1800" dirty="0" smtClean="0"/>
              <a:t> </a:t>
            </a:r>
            <a:r>
              <a:rPr lang="en-GB" sz="1800" dirty="0" err="1" smtClean="0"/>
              <a:t>altında</a:t>
            </a:r>
            <a:r>
              <a:rPr lang="en-GB" sz="1800" dirty="0" smtClean="0"/>
              <a:t> </a:t>
            </a:r>
            <a:r>
              <a:rPr lang="tr-TR" sz="1800" b="1" dirty="0" smtClean="0"/>
              <a:t>COSME Ülkelerinden </a:t>
            </a:r>
            <a:r>
              <a:rPr lang="tr-TR" sz="1800" dirty="0" smtClean="0"/>
              <a:t>tekstil,</a:t>
            </a:r>
            <a:r>
              <a:rPr lang="en-GB" sz="1800" dirty="0" smtClean="0"/>
              <a:t> </a:t>
            </a:r>
            <a:r>
              <a:rPr lang="tr-TR" sz="1800" dirty="0" smtClean="0"/>
              <a:t>giyim,</a:t>
            </a:r>
            <a:r>
              <a:rPr lang="en-GB" sz="1800" dirty="0" smtClean="0"/>
              <a:t> </a:t>
            </a:r>
            <a:r>
              <a:rPr lang="tr-TR" sz="1800" dirty="0" smtClean="0"/>
              <a:t>deri </a:t>
            </a:r>
            <a:r>
              <a:rPr lang="tr-TR" sz="1800" dirty="0"/>
              <a:t>ve ayakkabı sektörlerinde faaliyet gösteren </a:t>
            </a:r>
            <a:r>
              <a:rPr lang="tr-TR" sz="1800" dirty="0" smtClean="0"/>
              <a:t>KOBİ</a:t>
            </a:r>
            <a:r>
              <a:rPr lang="en-GB" sz="1800" dirty="0" smtClean="0"/>
              <a:t>’</a:t>
            </a:r>
            <a:r>
              <a:rPr lang="tr-TR" sz="1800" dirty="0" smtClean="0"/>
              <a:t>le</a:t>
            </a:r>
            <a:r>
              <a:rPr lang="en-GB" sz="1800" dirty="0" err="1" smtClean="0"/>
              <a:t>rden</a:t>
            </a:r>
            <a:r>
              <a:rPr lang="tr-TR" sz="1800" dirty="0" smtClean="0"/>
              <a:t> ve yenilikçi teknoloji sağlayıcıları</a:t>
            </a:r>
            <a:r>
              <a:rPr lang="en-GB" sz="1800" dirty="0" err="1" smtClean="0"/>
              <a:t>ndan</a:t>
            </a:r>
            <a:r>
              <a:rPr lang="en-GB" sz="1800" dirty="0" smtClean="0"/>
              <a:t> </a:t>
            </a:r>
            <a:r>
              <a:rPr lang="tr-TR" sz="1800" dirty="0" smtClean="0"/>
              <a:t>oluşan </a:t>
            </a:r>
            <a:r>
              <a:rPr lang="tr-TR" sz="1800" b="1" dirty="0" smtClean="0"/>
              <a:t>25 adet ortaklık</a:t>
            </a:r>
            <a:r>
              <a:rPr lang="tr-TR" sz="1800" b="1" dirty="0"/>
              <a:t> *</a:t>
            </a:r>
            <a:r>
              <a:rPr lang="tr-TR" sz="1800" b="1" dirty="0" smtClean="0"/>
              <a:t> </a:t>
            </a:r>
            <a:r>
              <a:rPr lang="tr-TR" sz="1800" dirty="0" smtClean="0"/>
              <a:t>seçilecektir ve onlar aşağıdaki maddelerden oluşan bir kuluçka programı ile desteklenecektir:</a:t>
            </a:r>
          </a:p>
          <a:p>
            <a:pPr algn="just"/>
            <a:r>
              <a:rPr lang="tr-TR" sz="1800" dirty="0" smtClean="0"/>
              <a:t>Proje başı </a:t>
            </a:r>
            <a:r>
              <a:rPr lang="tr-TR" sz="1800" b="1" dirty="0" smtClean="0"/>
              <a:t>70.000 Avro </a:t>
            </a:r>
            <a:r>
              <a:rPr lang="tr-TR" sz="1800" dirty="0" smtClean="0"/>
              <a:t>değerinde finansal destek;</a:t>
            </a:r>
          </a:p>
          <a:p>
            <a:pPr algn="just"/>
            <a:r>
              <a:rPr lang="tr-TR" sz="1800" dirty="0" smtClean="0"/>
              <a:t>Teknik, pazarlama, teknoloji transferi, fikri mülkiyet hakları gibi farklı alanlardan gelen her bir ortak için özel olarak tasarlanmış  bir </a:t>
            </a:r>
            <a:r>
              <a:rPr lang="tr-TR" sz="1800" b="1" dirty="0" smtClean="0"/>
              <a:t>koçluk programı</a:t>
            </a:r>
            <a:r>
              <a:rPr lang="tr-TR" sz="1800" dirty="0" smtClean="0"/>
              <a:t>;</a:t>
            </a:r>
          </a:p>
          <a:p>
            <a:pPr algn="just"/>
            <a:r>
              <a:rPr lang="tr-TR" sz="1800" dirty="0" smtClean="0"/>
              <a:t>Bir adet teknoloji/</a:t>
            </a:r>
            <a:r>
              <a:rPr lang="tr-TR" sz="1800" dirty="0" err="1" smtClean="0"/>
              <a:t>inovasyon</a:t>
            </a:r>
            <a:r>
              <a:rPr lang="tr-TR" sz="1800" dirty="0" smtClean="0"/>
              <a:t> konulu </a:t>
            </a:r>
            <a:r>
              <a:rPr lang="tr-TR" sz="1800" b="1" dirty="0" smtClean="0"/>
              <a:t>workshop ya da </a:t>
            </a:r>
            <a:r>
              <a:rPr lang="tr-TR" sz="1800" b="1" dirty="0" err="1" smtClean="0"/>
              <a:t>konsferansa</a:t>
            </a:r>
            <a:r>
              <a:rPr lang="tr-TR" sz="1800" b="1" dirty="0" smtClean="0"/>
              <a:t> </a:t>
            </a:r>
            <a:r>
              <a:rPr lang="tr-TR" sz="1800" dirty="0" smtClean="0"/>
              <a:t>katılım hakkı ile proje</a:t>
            </a:r>
            <a:r>
              <a:rPr lang="en-GB" sz="1800" dirty="0" err="1" smtClean="0"/>
              <a:t>nin</a:t>
            </a:r>
            <a:r>
              <a:rPr lang="tr-TR" sz="1800" dirty="0" smtClean="0"/>
              <a:t> sonuçlarını </a:t>
            </a:r>
            <a:r>
              <a:rPr lang="tr-TR" sz="1800" dirty="0" err="1" smtClean="0"/>
              <a:t>göst</a:t>
            </a:r>
            <a:r>
              <a:rPr lang="en-GB" sz="1800" dirty="0" smtClean="0"/>
              <a:t>e</a:t>
            </a:r>
            <a:r>
              <a:rPr lang="tr-TR" sz="1800" dirty="0" smtClean="0"/>
              <a:t>ren bir sergi veya ticaret fuarına katılım hakkı;</a:t>
            </a:r>
          </a:p>
          <a:p>
            <a:pPr algn="just"/>
            <a:r>
              <a:rPr lang="tr-TR" sz="1800" b="1" dirty="0" smtClean="0"/>
              <a:t>Networking aktiviteleri </a:t>
            </a:r>
            <a:r>
              <a:rPr lang="tr-TR" sz="1800" dirty="0" smtClean="0"/>
              <a:t>ile proje partnerleri arasında profesyonel</a:t>
            </a:r>
            <a:r>
              <a:rPr lang="en-GB" sz="1800" dirty="0" smtClean="0"/>
              <a:t> </a:t>
            </a:r>
            <a:r>
              <a:rPr lang="en-GB" sz="1800" dirty="0" err="1" smtClean="0"/>
              <a:t>iş</a:t>
            </a:r>
            <a:r>
              <a:rPr lang="tr-TR" sz="1800" dirty="0" smtClean="0"/>
              <a:t> bağların</a:t>
            </a:r>
            <a:r>
              <a:rPr lang="en-GB" sz="1800" dirty="0" smtClean="0"/>
              <a:t>ın</a:t>
            </a:r>
            <a:r>
              <a:rPr lang="tr-TR" sz="1800" dirty="0" smtClean="0"/>
              <a:t> kurulması.</a:t>
            </a:r>
          </a:p>
          <a:p>
            <a:pPr algn="just"/>
            <a:endParaRPr lang="tr-TR" sz="1800" dirty="0"/>
          </a:p>
          <a:p>
            <a:pPr algn="just"/>
            <a:endParaRPr lang="tr-TR" sz="1800" dirty="0" smtClean="0"/>
          </a:p>
          <a:p>
            <a:pPr marL="0" indent="0" algn="just">
              <a:buNone/>
            </a:pPr>
            <a:r>
              <a:rPr lang="tr-TR" sz="1800" b="1" dirty="0" smtClean="0"/>
              <a:t>*</a:t>
            </a:r>
            <a:r>
              <a:rPr lang="tr-TR" sz="1800" dirty="0" smtClean="0"/>
              <a:t> </a:t>
            </a:r>
            <a:r>
              <a:rPr lang="tr-TR" sz="1400" dirty="0" smtClean="0"/>
              <a:t>İki kez çağrıya çıkılacak olup çağrı başına 12-13 ortaklığın desteklenmesi planlanmaktadır. </a:t>
            </a:r>
          </a:p>
          <a:p>
            <a:pPr marL="0" indent="0" algn="just">
              <a:buNone/>
            </a:pPr>
            <a:r>
              <a:rPr lang="tr-TR" sz="1400" dirty="0" smtClean="0"/>
              <a:t>     İkinci çağrının yayımlanma tarihi: Temmuz 2021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95396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775" y="106136"/>
            <a:ext cx="10018713" cy="1752599"/>
          </a:xfrm>
        </p:spPr>
        <p:txBody>
          <a:bodyPr>
            <a:normAutofit/>
          </a:bodyPr>
          <a:lstStyle/>
          <a:p>
            <a:r>
              <a:rPr lang="tr-TR" sz="3600" b="1" dirty="0"/>
              <a:t>Uygun Maliyetler Nelerdir</a:t>
            </a:r>
            <a:r>
              <a:rPr lang="tr-TR" sz="3600" b="1" dirty="0" smtClean="0"/>
              <a:t>?</a:t>
            </a:r>
            <a:endParaRPr lang="tr-TR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638" y="2134996"/>
            <a:ext cx="10018713" cy="33745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800" dirty="0" smtClean="0"/>
              <a:t>Proje </a:t>
            </a:r>
            <a:r>
              <a:rPr lang="tr-TR" sz="1800" dirty="0"/>
              <a:t>başına sağlanacak 70.000 EURO tutarındaki hibenin dağılımı şu şekilde olacaktır</a:t>
            </a:r>
            <a:r>
              <a:rPr lang="tr-TR" sz="1800" dirty="0" smtClean="0"/>
              <a:t>:</a:t>
            </a:r>
          </a:p>
          <a:p>
            <a:pPr marL="0" indent="0">
              <a:buNone/>
            </a:pPr>
            <a:endParaRPr lang="tr-TR" sz="1800" dirty="0"/>
          </a:p>
          <a:p>
            <a:r>
              <a:rPr lang="tr-TR" sz="1800" dirty="0"/>
              <a:t> </a:t>
            </a:r>
            <a:r>
              <a:rPr lang="tr-TR" sz="1800" dirty="0" smtClean="0"/>
              <a:t>Personel </a:t>
            </a:r>
            <a:r>
              <a:rPr lang="tr-TR" sz="1800" dirty="0"/>
              <a:t>giderleri</a:t>
            </a:r>
          </a:p>
          <a:p>
            <a:pPr lvl="0"/>
            <a:r>
              <a:rPr lang="tr-TR" sz="1800" dirty="0"/>
              <a:t>Seyahat harcamaları</a:t>
            </a:r>
          </a:p>
          <a:p>
            <a:pPr lvl="0"/>
            <a:r>
              <a:rPr lang="tr-TR" sz="1800" dirty="0"/>
              <a:t>Malzemeler (makine, teçhizat, yazıcı, vb.)</a:t>
            </a:r>
          </a:p>
          <a:p>
            <a:pPr lvl="0"/>
            <a:r>
              <a:rPr lang="tr-TR" sz="1800" dirty="0"/>
              <a:t>Dışardan alınacak hizmetler (Fikri Mülkiyet Hakları, sertifikasyon, vb.)</a:t>
            </a:r>
          </a:p>
          <a:p>
            <a:pPr marL="0" indent="0" algn="just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32271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39" y="97971"/>
            <a:ext cx="10018713" cy="1752599"/>
          </a:xfrm>
        </p:spPr>
        <p:txBody>
          <a:bodyPr>
            <a:normAutofit/>
          </a:bodyPr>
          <a:lstStyle/>
          <a:p>
            <a:r>
              <a:rPr lang="en-GB" sz="3600" b="1" dirty="0" err="1"/>
              <a:t>Kimler</a:t>
            </a:r>
            <a:r>
              <a:rPr lang="en-GB" sz="3600" b="1" dirty="0"/>
              <a:t> </a:t>
            </a:r>
            <a:r>
              <a:rPr lang="en-GB" sz="3600" b="1" dirty="0" err="1"/>
              <a:t>Başvurabilir</a:t>
            </a:r>
            <a:r>
              <a:rPr lang="en-GB" sz="3600" b="1" dirty="0"/>
              <a:t> </a:t>
            </a:r>
            <a:r>
              <a:rPr lang="en-GB" sz="3600" dirty="0" smtClean="0"/>
              <a:t>?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295" y="2013357"/>
            <a:ext cx="10018713" cy="3995058"/>
          </a:xfrm>
        </p:spPr>
        <p:txBody>
          <a:bodyPr>
            <a:noAutofit/>
          </a:bodyPr>
          <a:lstStyle/>
          <a:p>
            <a:r>
              <a:rPr lang="en-GB" sz="1800" dirty="0" err="1" smtClean="0"/>
              <a:t>Ortaklık</a:t>
            </a:r>
            <a:r>
              <a:rPr lang="en-GB" sz="1800" dirty="0" smtClean="0"/>
              <a:t> </a:t>
            </a:r>
            <a:r>
              <a:rPr lang="en-GB" sz="1800" b="1" i="1" dirty="0" smtClean="0"/>
              <a:t>2 partner </a:t>
            </a:r>
            <a:r>
              <a:rPr lang="en-GB" sz="1800" dirty="0" err="1" smtClean="0"/>
              <a:t>tarafından</a:t>
            </a:r>
            <a:r>
              <a:rPr lang="en-GB" sz="1800" dirty="0" smtClean="0"/>
              <a:t> </a:t>
            </a:r>
            <a:r>
              <a:rPr lang="en-GB" sz="1800" dirty="0" err="1" smtClean="0"/>
              <a:t>oluşturulmalıdır</a:t>
            </a:r>
            <a:r>
              <a:rPr lang="en-GB" sz="1800" dirty="0" smtClean="0"/>
              <a:t>.</a:t>
            </a:r>
          </a:p>
          <a:p>
            <a:r>
              <a:rPr lang="en-GB" sz="1800" dirty="0" err="1" smtClean="0"/>
              <a:t>Partnerlerden</a:t>
            </a:r>
            <a:r>
              <a:rPr lang="en-GB" sz="1800" dirty="0" smtClean="0"/>
              <a:t> </a:t>
            </a:r>
            <a:r>
              <a:rPr lang="en-GB" sz="1800" dirty="0" err="1" smtClean="0"/>
              <a:t>birinin</a:t>
            </a:r>
            <a:r>
              <a:rPr lang="en-GB" sz="1800" dirty="0" smtClean="0"/>
              <a:t> KOBİ</a:t>
            </a:r>
            <a:r>
              <a:rPr lang="tr-TR" sz="1800" dirty="0" smtClean="0"/>
              <a:t>,</a:t>
            </a:r>
            <a:r>
              <a:rPr lang="en-GB" sz="1800" dirty="0" smtClean="0"/>
              <a:t> </a:t>
            </a:r>
            <a:r>
              <a:rPr lang="en-GB" sz="1800" dirty="0" err="1" smtClean="0"/>
              <a:t>diğerinin</a:t>
            </a:r>
            <a:r>
              <a:rPr lang="en-GB" sz="1800" dirty="0" smtClean="0"/>
              <a:t> </a:t>
            </a:r>
            <a:r>
              <a:rPr lang="en-GB" sz="1800" dirty="0" err="1" smtClean="0"/>
              <a:t>teknoloji</a:t>
            </a:r>
            <a:r>
              <a:rPr lang="en-GB" sz="1800" dirty="0" smtClean="0"/>
              <a:t> </a:t>
            </a:r>
            <a:r>
              <a:rPr lang="en-GB" sz="1800" dirty="0" err="1" smtClean="0"/>
              <a:t>sağlayıcısı</a:t>
            </a:r>
            <a:r>
              <a:rPr lang="en-GB" sz="1800" dirty="0" smtClean="0"/>
              <a:t> </a:t>
            </a:r>
            <a:r>
              <a:rPr lang="en-GB" sz="1800" dirty="0" err="1" smtClean="0"/>
              <a:t>olması</a:t>
            </a:r>
            <a:r>
              <a:rPr lang="en-GB" sz="1800" dirty="0" smtClean="0"/>
              <a:t> </a:t>
            </a:r>
            <a:r>
              <a:rPr lang="en-GB" sz="1800" dirty="0" err="1" smtClean="0"/>
              <a:t>gerekmektedir</a:t>
            </a:r>
            <a:r>
              <a:rPr lang="en-GB" sz="1800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 smtClean="0"/>
              <a:t>Söz</a:t>
            </a:r>
            <a:r>
              <a:rPr lang="en-GB" sz="1800" dirty="0" smtClean="0"/>
              <a:t> </a:t>
            </a:r>
            <a:r>
              <a:rPr lang="en-GB" sz="1800" dirty="0" err="1" smtClean="0"/>
              <a:t>konusu</a:t>
            </a:r>
            <a:r>
              <a:rPr lang="en-GB" sz="1800" dirty="0" smtClean="0"/>
              <a:t> KOBİ</a:t>
            </a:r>
            <a:r>
              <a:rPr lang="tr-TR" sz="1800" dirty="0" smtClean="0"/>
              <a:t>,</a:t>
            </a:r>
            <a:r>
              <a:rPr lang="en-GB" sz="1800" dirty="0" smtClean="0"/>
              <a:t> </a:t>
            </a:r>
            <a:r>
              <a:rPr lang="tr-TR" sz="1800" dirty="0" smtClean="0"/>
              <a:t>tekstil,</a:t>
            </a:r>
            <a:r>
              <a:rPr lang="en-GB" sz="1800" dirty="0" smtClean="0"/>
              <a:t> </a:t>
            </a:r>
            <a:r>
              <a:rPr lang="tr-TR" sz="1800" dirty="0" smtClean="0"/>
              <a:t>giyim,</a:t>
            </a:r>
            <a:r>
              <a:rPr lang="en-GB" sz="1800" dirty="0" smtClean="0"/>
              <a:t> </a:t>
            </a:r>
            <a:r>
              <a:rPr lang="tr-TR" sz="1800" dirty="0" smtClean="0"/>
              <a:t>deri ve ayakkabı sektörlerinde faaliyet göster</a:t>
            </a:r>
            <a:r>
              <a:rPr lang="en-GB" sz="1800" dirty="0" err="1" smtClean="0"/>
              <a:t>melidir</a:t>
            </a:r>
            <a:r>
              <a:rPr lang="en-GB" sz="1800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err="1" smtClean="0"/>
              <a:t>Söz</a:t>
            </a:r>
            <a:r>
              <a:rPr lang="en-GB" sz="1800" dirty="0" smtClean="0"/>
              <a:t> </a:t>
            </a:r>
            <a:r>
              <a:rPr lang="en-GB" sz="1800" dirty="0" err="1" smtClean="0"/>
              <a:t>konusu</a:t>
            </a:r>
            <a:r>
              <a:rPr lang="en-GB" sz="1800" dirty="0" smtClean="0"/>
              <a:t> </a:t>
            </a:r>
            <a:r>
              <a:rPr lang="en-GB" sz="1800" dirty="0" err="1" smtClean="0"/>
              <a:t>teknoloji</a:t>
            </a:r>
            <a:r>
              <a:rPr lang="en-GB" sz="1800" dirty="0" smtClean="0"/>
              <a:t> </a:t>
            </a:r>
            <a:r>
              <a:rPr lang="en-GB" sz="1800" dirty="0" err="1" smtClean="0"/>
              <a:t>sağlayıcısı</a:t>
            </a:r>
            <a:r>
              <a:rPr lang="en-GB" sz="1800" dirty="0" smtClean="0"/>
              <a:t> </a:t>
            </a:r>
            <a:r>
              <a:rPr lang="en-GB" sz="1800" dirty="0" err="1" smtClean="0"/>
              <a:t>araştırma</a:t>
            </a:r>
            <a:r>
              <a:rPr lang="en-GB" sz="1800" dirty="0" smtClean="0"/>
              <a:t> </a:t>
            </a:r>
            <a:r>
              <a:rPr lang="en-GB" sz="1800" dirty="0" err="1" smtClean="0"/>
              <a:t>merkezi</a:t>
            </a:r>
            <a:r>
              <a:rPr lang="en-GB" sz="1800" dirty="0" smtClean="0"/>
              <a:t>, </a:t>
            </a:r>
            <a:r>
              <a:rPr lang="en-GB" sz="1800" dirty="0" err="1" smtClean="0"/>
              <a:t>üniversiteler</a:t>
            </a:r>
            <a:r>
              <a:rPr lang="en-GB" sz="1800" dirty="0" smtClean="0"/>
              <a:t>, </a:t>
            </a:r>
            <a:r>
              <a:rPr lang="tr-TR" sz="1800" dirty="0" err="1" smtClean="0"/>
              <a:t>teknokentler</a:t>
            </a:r>
            <a:r>
              <a:rPr lang="tr-TR" sz="1800" dirty="0" smtClean="0"/>
              <a:t>, büyük şirketler, </a:t>
            </a:r>
            <a:r>
              <a:rPr lang="en-GB" sz="1800" dirty="0" err="1" smtClean="0"/>
              <a:t>teknoloji</a:t>
            </a:r>
            <a:r>
              <a:rPr lang="en-GB" sz="1800" dirty="0" smtClean="0"/>
              <a:t> </a:t>
            </a:r>
            <a:r>
              <a:rPr lang="en-GB" sz="1800" dirty="0" err="1" smtClean="0"/>
              <a:t>şirketleri</a:t>
            </a:r>
            <a:r>
              <a:rPr lang="en-GB" sz="1800" dirty="0" smtClean="0"/>
              <a:t>, start-up </a:t>
            </a:r>
            <a:r>
              <a:rPr lang="en-GB" sz="1800" dirty="0" err="1" smtClean="0"/>
              <a:t>vb</a:t>
            </a:r>
            <a:r>
              <a:rPr lang="en-GB" sz="1800" dirty="0" smtClean="0"/>
              <a:t> </a:t>
            </a:r>
            <a:r>
              <a:rPr lang="en-GB" sz="1800" dirty="0" err="1" smtClean="0"/>
              <a:t>kuruluşlardan</a:t>
            </a:r>
            <a:r>
              <a:rPr lang="en-GB" sz="1800" dirty="0" smtClean="0"/>
              <a:t> </a:t>
            </a:r>
            <a:r>
              <a:rPr lang="en-GB" sz="1800" dirty="0" err="1" smtClean="0"/>
              <a:t>olmalıdır</a:t>
            </a:r>
            <a:r>
              <a:rPr lang="en-GB" sz="1800" dirty="0" smtClean="0"/>
              <a:t>. </a:t>
            </a:r>
          </a:p>
          <a:p>
            <a:r>
              <a:rPr lang="en-GB" sz="1800" dirty="0" err="1" smtClean="0"/>
              <a:t>Başvuru</a:t>
            </a:r>
            <a:r>
              <a:rPr lang="tr-TR" sz="1800" dirty="0" smtClean="0"/>
              <a:t>,</a:t>
            </a:r>
            <a:r>
              <a:rPr lang="en-GB" sz="1800" dirty="0" smtClean="0"/>
              <a:t> AB </a:t>
            </a:r>
            <a:r>
              <a:rPr lang="en-GB" sz="1800" dirty="0" err="1" smtClean="0"/>
              <a:t>üyesi</a:t>
            </a:r>
            <a:r>
              <a:rPr lang="en-GB" sz="1800" dirty="0" smtClean="0"/>
              <a:t> </a:t>
            </a:r>
            <a:r>
              <a:rPr lang="en-GB" sz="1800" dirty="0" err="1" smtClean="0"/>
              <a:t>ülkeler</a:t>
            </a:r>
            <a:r>
              <a:rPr lang="en-GB" sz="1800" dirty="0" smtClean="0"/>
              <a:t> </a:t>
            </a:r>
            <a:r>
              <a:rPr lang="tr-TR" sz="1800" dirty="0" smtClean="0"/>
              <a:t>ile</a:t>
            </a:r>
            <a:r>
              <a:rPr lang="en-GB" sz="1800" dirty="0" smtClean="0"/>
              <a:t> COSME </a:t>
            </a:r>
            <a:r>
              <a:rPr lang="en-GB" sz="1800" dirty="0" err="1" smtClean="0"/>
              <a:t>Programı’na</a:t>
            </a:r>
            <a:r>
              <a:rPr lang="en-GB" sz="1800" dirty="0" smtClean="0"/>
              <a:t> </a:t>
            </a:r>
            <a:r>
              <a:rPr lang="en-GB" sz="1800" dirty="0" err="1" smtClean="0"/>
              <a:t>katılan</a:t>
            </a:r>
            <a:r>
              <a:rPr lang="en-GB" sz="1800" dirty="0" smtClean="0"/>
              <a:t> </a:t>
            </a:r>
            <a:r>
              <a:rPr lang="en-GB" sz="1800" dirty="0" err="1" smtClean="0"/>
              <a:t>ülkelere</a:t>
            </a:r>
            <a:r>
              <a:rPr lang="tr-TR" sz="1800" dirty="0" smtClean="0"/>
              <a:t>*</a:t>
            </a:r>
            <a:r>
              <a:rPr lang="en-GB" sz="1800" dirty="0" smtClean="0"/>
              <a:t> </a:t>
            </a:r>
            <a:r>
              <a:rPr lang="en-GB" sz="1800" dirty="0" err="1" smtClean="0"/>
              <a:t>açıktır</a:t>
            </a:r>
            <a:r>
              <a:rPr lang="en-GB" sz="1800" dirty="0" smtClean="0"/>
              <a:t>.</a:t>
            </a:r>
          </a:p>
          <a:p>
            <a:r>
              <a:rPr lang="en-GB" sz="1800" dirty="0" smtClean="0"/>
              <a:t>Her </a:t>
            </a:r>
            <a:r>
              <a:rPr lang="tr-TR" sz="1800" dirty="0" smtClean="0"/>
              <a:t>ortak</a:t>
            </a:r>
            <a:r>
              <a:rPr lang="en-GB" sz="1800" dirty="0" smtClean="0"/>
              <a:t>, </a:t>
            </a:r>
            <a:r>
              <a:rPr lang="en-GB" sz="1800" dirty="0" err="1" smtClean="0"/>
              <a:t>projenin</a:t>
            </a:r>
            <a:r>
              <a:rPr lang="en-GB" sz="1800" dirty="0" smtClean="0"/>
              <a:t> online </a:t>
            </a:r>
            <a:r>
              <a:rPr lang="en-GB" sz="1800" dirty="0" err="1" smtClean="0"/>
              <a:t>sisemine</a:t>
            </a:r>
            <a:r>
              <a:rPr lang="en-GB" sz="1800" dirty="0" smtClean="0"/>
              <a:t> </a:t>
            </a:r>
            <a:r>
              <a:rPr lang="en-GB" sz="1800" dirty="0" err="1" smtClean="0"/>
              <a:t>kayıt</a:t>
            </a:r>
            <a:r>
              <a:rPr lang="en-GB" sz="1800" dirty="0" smtClean="0"/>
              <a:t> </a:t>
            </a:r>
            <a:r>
              <a:rPr lang="en-GB" sz="1800" dirty="0" err="1" smtClean="0"/>
              <a:t>olmak</a:t>
            </a:r>
            <a:r>
              <a:rPr lang="en-GB" sz="1800" dirty="0" smtClean="0"/>
              <a:t> </a:t>
            </a:r>
            <a:r>
              <a:rPr lang="en-GB" sz="1800" dirty="0" err="1" smtClean="0"/>
              <a:t>zorundadır</a:t>
            </a:r>
            <a:r>
              <a:rPr lang="en-GB" sz="1800" dirty="0" smtClean="0"/>
              <a:t> ve </a:t>
            </a:r>
            <a:r>
              <a:rPr lang="en-GB" sz="1800" dirty="0" err="1" smtClean="0"/>
              <a:t>teklifler</a:t>
            </a:r>
            <a:r>
              <a:rPr lang="en-GB" sz="1800" dirty="0" smtClean="0"/>
              <a:t> </a:t>
            </a:r>
            <a:r>
              <a:rPr lang="en-GB" sz="1800" dirty="0" err="1" smtClean="0"/>
              <a:t>ortaklaşa</a:t>
            </a:r>
            <a:r>
              <a:rPr lang="en-GB" sz="1800" dirty="0" smtClean="0"/>
              <a:t> </a:t>
            </a:r>
            <a:r>
              <a:rPr lang="en-GB" sz="1800" dirty="0" err="1" smtClean="0"/>
              <a:t>bir</a:t>
            </a:r>
            <a:r>
              <a:rPr lang="en-GB" sz="1800" dirty="0" smtClean="0"/>
              <a:t> </a:t>
            </a:r>
            <a:r>
              <a:rPr lang="en-GB" sz="1800" dirty="0" err="1" smtClean="0"/>
              <a:t>şekilde</a:t>
            </a:r>
            <a:r>
              <a:rPr lang="en-GB" sz="1800" dirty="0" smtClean="0"/>
              <a:t> </a:t>
            </a:r>
            <a:r>
              <a:rPr lang="en-GB" sz="1800" dirty="0" err="1" smtClean="0"/>
              <a:t>yapılmalıdır</a:t>
            </a:r>
            <a:r>
              <a:rPr lang="en-GB" sz="1800" dirty="0" smtClean="0"/>
              <a:t>.</a:t>
            </a:r>
          </a:p>
          <a:p>
            <a:r>
              <a:rPr lang="tr-TR" sz="1800" b="1" dirty="0" smtClean="0"/>
              <a:t>Ortaklığın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farklı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ülkelerden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kurulması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artı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puan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olarak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değerlendirilecektir</a:t>
            </a:r>
            <a:r>
              <a:rPr lang="en-GB" sz="1800" b="1" dirty="0" smtClean="0"/>
              <a:t>.</a:t>
            </a:r>
          </a:p>
          <a:p>
            <a:r>
              <a:rPr lang="en-GB" sz="1800" dirty="0" smtClean="0"/>
              <a:t>Her </a:t>
            </a:r>
            <a:r>
              <a:rPr lang="tr-TR" sz="1800" dirty="0" smtClean="0"/>
              <a:t>ortak</a:t>
            </a:r>
            <a:r>
              <a:rPr lang="en-GB" sz="1800" dirty="0" smtClean="0"/>
              <a:t> </a:t>
            </a:r>
            <a:r>
              <a:rPr lang="en-GB" sz="1800" dirty="0" err="1" smtClean="0"/>
              <a:t>sadece</a:t>
            </a:r>
            <a:r>
              <a:rPr lang="en-GB" sz="1800" dirty="0" smtClean="0"/>
              <a:t> </a:t>
            </a:r>
            <a:r>
              <a:rPr lang="en-GB" sz="1800" dirty="0" err="1" smtClean="0"/>
              <a:t>bir</a:t>
            </a:r>
            <a:r>
              <a:rPr lang="en-GB" sz="1800" dirty="0" smtClean="0"/>
              <a:t> </a:t>
            </a:r>
            <a:r>
              <a:rPr lang="en-GB" sz="1800" dirty="0" err="1" smtClean="0"/>
              <a:t>adet</a:t>
            </a:r>
            <a:r>
              <a:rPr lang="en-GB" sz="1800" dirty="0" smtClean="0"/>
              <a:t> </a:t>
            </a:r>
            <a:r>
              <a:rPr lang="en-GB" sz="1800" dirty="0" err="1" smtClean="0"/>
              <a:t>başarılı</a:t>
            </a:r>
            <a:r>
              <a:rPr lang="en-GB" sz="1800" dirty="0" smtClean="0"/>
              <a:t> </a:t>
            </a:r>
            <a:r>
              <a:rPr lang="en-GB" sz="1800" dirty="0" err="1" smtClean="0"/>
              <a:t>proje</a:t>
            </a:r>
            <a:r>
              <a:rPr lang="en-GB" sz="1800" dirty="0" smtClean="0"/>
              <a:t> </a:t>
            </a:r>
            <a:r>
              <a:rPr lang="en-GB" sz="1800" dirty="0" err="1" smtClean="0"/>
              <a:t>içinde</a:t>
            </a:r>
            <a:r>
              <a:rPr lang="en-GB" sz="1800" dirty="0" smtClean="0"/>
              <a:t> </a:t>
            </a:r>
            <a:r>
              <a:rPr lang="en-GB" sz="1800" dirty="0" err="1" smtClean="0"/>
              <a:t>yer</a:t>
            </a:r>
            <a:r>
              <a:rPr lang="en-GB" sz="1800" dirty="0" smtClean="0"/>
              <a:t> </a:t>
            </a:r>
            <a:r>
              <a:rPr lang="en-GB" sz="1800" dirty="0" err="1" smtClean="0"/>
              <a:t>alabilecektir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endParaRPr lang="tr-TR" sz="1800" dirty="0" smtClean="0"/>
          </a:p>
          <a:p>
            <a:pPr marL="0" lvl="0" indent="0">
              <a:buNone/>
            </a:pPr>
            <a:r>
              <a:rPr lang="tr-TR" sz="1400" dirty="0" smtClean="0"/>
              <a:t>*</a:t>
            </a:r>
            <a:r>
              <a:rPr lang="tr-TR" sz="1400" dirty="0"/>
              <a:t> AB Ü</a:t>
            </a:r>
            <a:r>
              <a:rPr lang="tr-TR" sz="1400" dirty="0" smtClean="0"/>
              <a:t>yesi Ülkeler, Türkiye</a:t>
            </a:r>
            <a:r>
              <a:rPr lang="tr-TR" sz="1400" dirty="0"/>
              <a:t>, Arnavutluk, Bosna Hersek, Karadağ, Kosova, Kuzey Makedonya ve </a:t>
            </a:r>
            <a:r>
              <a:rPr lang="tr-TR" sz="1400" dirty="0" smtClean="0"/>
              <a:t>Sırbistan, Ermenistan</a:t>
            </a:r>
            <a:r>
              <a:rPr lang="tr-TR" sz="1400" dirty="0"/>
              <a:t>, Moldova ve </a:t>
            </a:r>
            <a:r>
              <a:rPr lang="tr-TR" sz="1400" dirty="0" smtClean="0"/>
              <a:t>Ukrayna, İzlanda </a:t>
            </a:r>
            <a:endParaRPr lang="tr-TR" sz="1400" dirty="0"/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90948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51065"/>
            <a:ext cx="10018713" cy="1752599"/>
          </a:xfrm>
        </p:spPr>
        <p:txBody>
          <a:bodyPr>
            <a:normAutofit/>
          </a:bodyPr>
          <a:lstStyle/>
          <a:p>
            <a:r>
              <a:rPr lang="en-GB" sz="3600" b="1" dirty="0" err="1"/>
              <a:t>Başvuru</a:t>
            </a:r>
            <a:r>
              <a:rPr lang="en-GB" sz="3600" b="1" dirty="0"/>
              <a:t> </a:t>
            </a:r>
            <a:r>
              <a:rPr lang="en-GB" sz="3600" b="1" dirty="0" err="1"/>
              <a:t>Nasıl</a:t>
            </a:r>
            <a:r>
              <a:rPr lang="en-GB" sz="3600" b="1" dirty="0"/>
              <a:t> </a:t>
            </a:r>
            <a:r>
              <a:rPr lang="en-GB" sz="3600" b="1" dirty="0" err="1"/>
              <a:t>Yapılır</a:t>
            </a:r>
            <a:r>
              <a:rPr lang="en-GB" sz="3600" b="1" dirty="0"/>
              <a:t> ?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6195" y="2209799"/>
            <a:ext cx="10018713" cy="3124201"/>
          </a:xfrm>
        </p:spPr>
        <p:txBody>
          <a:bodyPr>
            <a:normAutofit/>
          </a:bodyPr>
          <a:lstStyle/>
          <a:p>
            <a:r>
              <a:rPr lang="en-GB" sz="1800" dirty="0" err="1" smtClean="0"/>
              <a:t>Uygunluk</a:t>
            </a:r>
            <a:r>
              <a:rPr lang="en-GB" sz="1800" dirty="0" smtClean="0"/>
              <a:t> </a:t>
            </a:r>
            <a:r>
              <a:rPr lang="en-GB" sz="1800" dirty="0" err="1" smtClean="0"/>
              <a:t>kriterlerinin</a:t>
            </a:r>
            <a:r>
              <a:rPr lang="en-GB" sz="1800" dirty="0" smtClean="0"/>
              <a:t> </a:t>
            </a:r>
            <a:r>
              <a:rPr lang="en-GB" sz="1800" dirty="0" err="1" smtClean="0"/>
              <a:t>kontrol</a:t>
            </a:r>
            <a:r>
              <a:rPr lang="en-GB" sz="1800" dirty="0" smtClean="0"/>
              <a:t> </a:t>
            </a:r>
            <a:r>
              <a:rPr lang="en-GB" sz="1800" dirty="0" err="1" smtClean="0"/>
              <a:t>edilmesi</a:t>
            </a:r>
            <a:endParaRPr lang="en-GB" sz="1800" dirty="0" smtClean="0"/>
          </a:p>
          <a:p>
            <a:r>
              <a:rPr lang="en-GB" sz="1800" dirty="0" smtClean="0"/>
              <a:t>ELIIT </a:t>
            </a:r>
            <a:r>
              <a:rPr lang="en-GB" sz="1800" dirty="0" err="1" smtClean="0"/>
              <a:t>sistemine</a:t>
            </a:r>
            <a:r>
              <a:rPr lang="en-GB" sz="1800" dirty="0" smtClean="0"/>
              <a:t> </a:t>
            </a:r>
            <a:r>
              <a:rPr lang="en-GB" sz="1800" dirty="0" err="1" smtClean="0"/>
              <a:t>üye</a:t>
            </a:r>
            <a:r>
              <a:rPr lang="en-GB" sz="1800" dirty="0" smtClean="0"/>
              <a:t> </a:t>
            </a:r>
            <a:r>
              <a:rPr lang="en-GB" sz="1800" dirty="0" err="1" smtClean="0"/>
              <a:t>olunması</a:t>
            </a:r>
            <a:endParaRPr lang="en-GB" sz="1800" dirty="0" smtClean="0"/>
          </a:p>
          <a:p>
            <a:r>
              <a:rPr lang="en-GB" sz="1800" dirty="0" smtClean="0"/>
              <a:t>Partner </a:t>
            </a:r>
            <a:r>
              <a:rPr lang="en-GB" sz="1800" dirty="0" err="1" smtClean="0"/>
              <a:t>seçiminin</a:t>
            </a:r>
            <a:r>
              <a:rPr lang="en-GB" sz="1800" dirty="0" smtClean="0"/>
              <a:t> </a:t>
            </a:r>
            <a:r>
              <a:rPr lang="en-GB" sz="1800" dirty="0" err="1" smtClean="0"/>
              <a:t>tamamlanması</a:t>
            </a:r>
            <a:endParaRPr lang="en-GB" sz="1800" dirty="0" smtClean="0"/>
          </a:p>
          <a:p>
            <a:r>
              <a:rPr lang="en-GB" sz="1800" dirty="0" smtClean="0"/>
              <a:t>Partner </a:t>
            </a:r>
            <a:r>
              <a:rPr lang="en-GB" sz="1800" dirty="0" err="1" smtClean="0"/>
              <a:t>kuruluş</a:t>
            </a:r>
            <a:r>
              <a:rPr lang="en-GB" sz="1800" dirty="0" smtClean="0"/>
              <a:t> </a:t>
            </a:r>
            <a:r>
              <a:rPr lang="en-GB" sz="1800" dirty="0" err="1" smtClean="0"/>
              <a:t>ile</a:t>
            </a:r>
            <a:r>
              <a:rPr lang="en-GB" sz="1800" dirty="0" smtClean="0"/>
              <a:t> </a:t>
            </a:r>
            <a:r>
              <a:rPr lang="en-GB" sz="1800" dirty="0" err="1" smtClean="0"/>
              <a:t>birlikte</a:t>
            </a:r>
            <a:r>
              <a:rPr lang="en-GB" sz="1800" dirty="0" smtClean="0"/>
              <a:t> </a:t>
            </a:r>
            <a:r>
              <a:rPr lang="en-GB" sz="1800" dirty="0" err="1" smtClean="0"/>
              <a:t>proje</a:t>
            </a:r>
            <a:r>
              <a:rPr lang="en-GB" sz="1800" dirty="0" smtClean="0"/>
              <a:t> </a:t>
            </a:r>
            <a:r>
              <a:rPr lang="en-GB" sz="1800" dirty="0" err="1" smtClean="0"/>
              <a:t>teklifinin</a:t>
            </a:r>
            <a:r>
              <a:rPr lang="en-GB" sz="1800" dirty="0" smtClean="0"/>
              <a:t> </a:t>
            </a:r>
            <a:r>
              <a:rPr lang="en-GB" sz="1800" dirty="0" err="1" smtClean="0"/>
              <a:t>bildirilmesi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00411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51066"/>
            <a:ext cx="10018713" cy="1348426"/>
          </a:xfrm>
        </p:spPr>
        <p:txBody>
          <a:bodyPr>
            <a:normAutofit/>
          </a:bodyPr>
          <a:lstStyle/>
          <a:p>
            <a:r>
              <a:rPr lang="en-GB" b="1" dirty="0" err="1"/>
              <a:t>Başvuru</a:t>
            </a:r>
            <a:r>
              <a:rPr lang="en-GB" b="1" dirty="0"/>
              <a:t> </a:t>
            </a:r>
            <a:r>
              <a:rPr lang="en-GB" b="1" dirty="0" err="1"/>
              <a:t>Nasıl</a:t>
            </a:r>
            <a:r>
              <a:rPr lang="en-GB" b="1" dirty="0"/>
              <a:t> </a:t>
            </a:r>
            <a:r>
              <a:rPr lang="en-GB" b="1" dirty="0" err="1"/>
              <a:t>Yapılır</a:t>
            </a:r>
            <a:r>
              <a:rPr lang="en-GB" b="1" dirty="0"/>
              <a:t> ?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6195" y="1699491"/>
            <a:ext cx="10018713" cy="423949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Başvuru süreci iki </a:t>
            </a:r>
            <a:r>
              <a:rPr lang="tr-TR" sz="1800" dirty="0"/>
              <a:t>adımdan oluşmaktadır: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1800" dirty="0" smtClean="0"/>
              <a:t>Tüm </a:t>
            </a:r>
            <a:r>
              <a:rPr lang="tr-TR" sz="1800" dirty="0"/>
              <a:t>başvuru sahipleri ELIIT sitemine (ELIIT </a:t>
            </a:r>
            <a:r>
              <a:rPr lang="tr-TR" sz="1800" dirty="0" err="1"/>
              <a:t>electronic</a:t>
            </a:r>
            <a:r>
              <a:rPr lang="tr-TR" sz="1800" dirty="0"/>
              <a:t> </a:t>
            </a:r>
            <a:r>
              <a:rPr lang="tr-TR" sz="1800" dirty="0" err="1"/>
              <a:t>submission</a:t>
            </a:r>
            <a:r>
              <a:rPr lang="tr-TR" sz="1800" dirty="0"/>
              <a:t> </a:t>
            </a:r>
            <a:r>
              <a:rPr lang="tr-TR" sz="1800" dirty="0" err="1"/>
              <a:t>system</a:t>
            </a:r>
            <a:r>
              <a:rPr lang="tr-TR" sz="1800" dirty="0"/>
              <a:t> – EMS) bireysel olarak giriş yapacaklardır. 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1800" dirty="0" smtClean="0"/>
              <a:t>Başvuru </a:t>
            </a:r>
            <a:r>
              <a:rPr lang="tr-TR" sz="1800" dirty="0"/>
              <a:t>formu, ortaklıklar tarafından doldurulacaktır.</a:t>
            </a:r>
          </a:p>
          <a:p>
            <a:pPr marL="0" indent="0">
              <a:buNone/>
            </a:pPr>
            <a:r>
              <a:rPr lang="tr-TR" sz="1800" dirty="0"/>
              <a:t> </a:t>
            </a:r>
          </a:p>
          <a:p>
            <a:pPr marL="0" indent="0">
              <a:buNone/>
            </a:pPr>
            <a:r>
              <a:rPr lang="tr-TR" sz="1800" dirty="0"/>
              <a:t>Birinci adım tamamlandıktan sonra, taraflar isterlerse elektronik platform üzerinde, anahtar kelime kullanarak ortak arama yapabileceklerdir. (“Partner </a:t>
            </a:r>
            <a:r>
              <a:rPr lang="tr-TR" sz="1800" dirty="0" err="1"/>
              <a:t>Search</a:t>
            </a:r>
            <a:r>
              <a:rPr lang="tr-TR" sz="1800" dirty="0"/>
              <a:t>” </a:t>
            </a:r>
            <a:r>
              <a:rPr lang="tr-TR" sz="1800" dirty="0" err="1"/>
              <a:t>section</a:t>
            </a:r>
            <a:r>
              <a:rPr lang="tr-TR" sz="1800" dirty="0"/>
              <a:t> on </a:t>
            </a:r>
            <a:r>
              <a:rPr lang="tr-TR" sz="1800" dirty="0" err="1"/>
              <a:t>the</a:t>
            </a:r>
            <a:r>
              <a:rPr lang="tr-TR" sz="1800" dirty="0"/>
              <a:t> EMS </a:t>
            </a:r>
            <a:r>
              <a:rPr lang="tr-TR" sz="1800" dirty="0" smtClean="0"/>
              <a:t>)</a:t>
            </a:r>
          </a:p>
          <a:p>
            <a:pPr marL="0" indent="0">
              <a:buNone/>
            </a:pPr>
            <a:r>
              <a:rPr lang="tr-TR" sz="1800" dirty="0" smtClean="0"/>
              <a:t>Ortak arama ile ilgili </a:t>
            </a:r>
            <a:r>
              <a:rPr lang="en-GB" sz="1800" dirty="0" smtClean="0">
                <a:hlinkClick r:id="rId2"/>
              </a:rPr>
              <a:t>info@eliitproject.eu</a:t>
            </a:r>
            <a:r>
              <a:rPr lang="tr-TR" sz="1800" dirty="0" smtClean="0"/>
              <a:t> ile iletişe geçilebilir.</a:t>
            </a:r>
            <a:endParaRPr lang="en-GB" sz="1800" dirty="0"/>
          </a:p>
          <a:p>
            <a:pPr marL="0" indent="0">
              <a:buNone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/>
              <a:t>Başvuru dili </a:t>
            </a:r>
            <a:r>
              <a:rPr lang="tr-TR" sz="1800" dirty="0" err="1"/>
              <a:t>İngilizce’dir</a:t>
            </a:r>
            <a:r>
              <a:rPr lang="tr-TR" sz="1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Başvuru </a:t>
            </a:r>
            <a:r>
              <a:rPr lang="tr-TR" sz="1800" dirty="0"/>
              <a:t>sayfası: </a:t>
            </a:r>
            <a:r>
              <a:rPr lang="tr-TR" sz="1800" u="sng" dirty="0">
                <a:hlinkClick r:id="rId3"/>
              </a:rPr>
              <a:t>https://eliit.ems-carsa.com</a:t>
            </a:r>
            <a:endParaRPr lang="tr-TR" sz="1800" dirty="0"/>
          </a:p>
          <a:p>
            <a:pPr marL="0" indent="0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18207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242</TotalTime>
  <Words>1016</Words>
  <Application>Microsoft Office PowerPoint</Application>
  <PresentationFormat>Geniş ekran</PresentationFormat>
  <Paragraphs>143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Parallax</vt:lpstr>
      <vt:lpstr>PowerPoint Sunusu</vt:lpstr>
      <vt:lpstr>PowerPoint Sunusu</vt:lpstr>
      <vt:lpstr>ELIIT Projesi </vt:lpstr>
      <vt:lpstr>ELIIT Projesi </vt:lpstr>
      <vt:lpstr>ELIIT ve Sağlayacakları</vt:lpstr>
      <vt:lpstr>Uygun Maliyetler Nelerdir?</vt:lpstr>
      <vt:lpstr>Kimler Başvurabilir ?</vt:lpstr>
      <vt:lpstr>Başvuru Nasıl Yapılır ?</vt:lpstr>
      <vt:lpstr>Başvuru Nasıl Yapılır ?</vt:lpstr>
      <vt:lpstr>Yardım Masası ve Sıkça Sorulan Sorular</vt:lpstr>
      <vt:lpstr>Seçim Süreci ve Değerlendirme Kriterleri</vt:lpstr>
      <vt:lpstr>Seçim Süreci</vt:lpstr>
      <vt:lpstr>Değerlendirme Kriterleri</vt:lpstr>
      <vt:lpstr>ELIIT KONSORSİYUMU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Çağla Şener</dc:creator>
  <cp:lastModifiedBy>Esra ATAŞ KAYA</cp:lastModifiedBy>
  <cp:revision>153</cp:revision>
  <dcterms:created xsi:type="dcterms:W3CDTF">2020-02-14T13:25:33Z</dcterms:created>
  <dcterms:modified xsi:type="dcterms:W3CDTF">2020-02-17T08:01:48Z</dcterms:modified>
</cp:coreProperties>
</file>